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8"/>
    <p:sldId id="257" r:id="rId49"/>
    <p:sldId id="258" r:id="rId50"/>
    <p:sldId id="259" r:id="rId51"/>
    <p:sldId id="260" r:id="rId52"/>
    <p:sldId id="261" r:id="rId53"/>
    <p:sldId id="262" r:id="rId54"/>
    <p:sldId id="263" r:id="rId55"/>
    <p:sldId id="264" r:id="rId56"/>
    <p:sldId id="265" r:id="rId57"/>
    <p:sldId id="266" r:id="rId58"/>
    <p:sldId id="267" r:id="rId59"/>
    <p:sldId id="268" r:id="rId60"/>
    <p:sldId id="269" r:id="rId61"/>
    <p:sldId id="270" r:id="rId62"/>
    <p:sldId id="271" r:id="rId63"/>
    <p:sldId id="272" r:id="rId64"/>
    <p:sldId id="273" r:id="rId65"/>
    <p:sldId id="274" r:id="rId66"/>
    <p:sldId id="275" r:id="rId67"/>
    <p:sldId id="276" r:id="rId68"/>
    <p:sldId id="277" r:id="rId69"/>
    <p:sldId id="278" r:id="rId70"/>
    <p:sldId id="279" r:id="rId7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ileron" charset="1" panose="00000500000000000000"/>
      <p:regular r:id="rId10"/>
    </p:embeddedFont>
    <p:embeddedFont>
      <p:font typeface="Aileron Bold" charset="1" panose="00000800000000000000"/>
      <p:regular r:id="rId11"/>
    </p:embeddedFont>
    <p:embeddedFont>
      <p:font typeface="Aileron Italics" charset="1" panose="00000500000000000000"/>
      <p:regular r:id="rId12"/>
    </p:embeddedFont>
    <p:embeddedFont>
      <p:font typeface="Aileron Bold Italics" charset="1" panose="00000800000000000000"/>
      <p:regular r:id="rId13"/>
    </p:embeddedFont>
    <p:embeddedFont>
      <p:font typeface="Aileron Thin" charset="1" panose="00000300000000000000"/>
      <p:regular r:id="rId14"/>
    </p:embeddedFont>
    <p:embeddedFont>
      <p:font typeface="Aileron Thin Italics" charset="1" panose="00000300000000000000"/>
      <p:regular r:id="rId15"/>
    </p:embeddedFont>
    <p:embeddedFont>
      <p:font typeface="Aileron Light" charset="1" panose="00000400000000000000"/>
      <p:regular r:id="rId16"/>
    </p:embeddedFont>
    <p:embeddedFont>
      <p:font typeface="Aileron Light Italics" charset="1" panose="00000400000000000000"/>
      <p:regular r:id="rId17"/>
    </p:embeddedFont>
    <p:embeddedFont>
      <p:font typeface="Aileron Ultra-Bold" charset="1" panose="00000A00000000000000"/>
      <p:regular r:id="rId18"/>
    </p:embeddedFont>
    <p:embeddedFont>
      <p:font typeface="Aileron Ultra-Bold Italics" charset="1" panose="00000A00000000000000"/>
      <p:regular r:id="rId19"/>
    </p:embeddedFont>
    <p:embeddedFont>
      <p:font typeface="Aileron Heavy" charset="1" panose="00000A00000000000000"/>
      <p:regular r:id="rId20"/>
    </p:embeddedFont>
    <p:embeddedFont>
      <p:font typeface="Aileron Heavy Italics" charset="1" panose="00000A00000000000000"/>
      <p:regular r:id="rId21"/>
    </p:embeddedFont>
    <p:embeddedFont>
      <p:font typeface="Open Sans" charset="1" panose="020B0606030504020204"/>
      <p:regular r:id="rId22"/>
    </p:embeddedFont>
    <p:embeddedFont>
      <p:font typeface="Open Sans Bold" charset="1" panose="020B0806030504020204"/>
      <p:regular r:id="rId23"/>
    </p:embeddedFont>
    <p:embeddedFont>
      <p:font typeface="Open Sans Italics" charset="1" panose="020B0606030504020204"/>
      <p:regular r:id="rId24"/>
    </p:embeddedFont>
    <p:embeddedFont>
      <p:font typeface="Open Sans Bold Italics" charset="1" panose="020B0806030504020204"/>
      <p:regular r:id="rId25"/>
    </p:embeddedFont>
    <p:embeddedFont>
      <p:font typeface="Open Sans Light" charset="1" panose="020B0306030504020204"/>
      <p:regular r:id="rId26"/>
    </p:embeddedFont>
    <p:embeddedFont>
      <p:font typeface="Open Sans Light Italics" charset="1" panose="020B0306030504020204"/>
      <p:regular r:id="rId27"/>
    </p:embeddedFont>
    <p:embeddedFont>
      <p:font typeface="Open Sans Ultra-Bold" charset="1" panose="00000000000000000000"/>
      <p:regular r:id="rId28"/>
    </p:embeddedFont>
    <p:embeddedFont>
      <p:font typeface="Open Sans Ultra-Bold Italics" charset="1" panose="00000000000000000000"/>
      <p:regular r:id="rId29"/>
    </p:embeddedFont>
    <p:embeddedFont>
      <p:font typeface="Montserrat" charset="1" panose="00000500000000000000"/>
      <p:regular r:id="rId30"/>
    </p:embeddedFont>
    <p:embeddedFont>
      <p:font typeface="Montserrat Bold" charset="1" panose="00000800000000000000"/>
      <p:regular r:id="rId31"/>
    </p:embeddedFont>
    <p:embeddedFont>
      <p:font typeface="Montserrat Italics" charset="1" panose="00000500000000000000"/>
      <p:regular r:id="rId32"/>
    </p:embeddedFont>
    <p:embeddedFont>
      <p:font typeface="Montserrat Bold Italics" charset="1" panose="00000800000000000000"/>
      <p:regular r:id="rId33"/>
    </p:embeddedFont>
    <p:embeddedFont>
      <p:font typeface="Montserrat Thin" charset="1" panose="00000300000000000000"/>
      <p:regular r:id="rId34"/>
    </p:embeddedFont>
    <p:embeddedFont>
      <p:font typeface="Montserrat Thin Italics" charset="1" panose="00000300000000000000"/>
      <p:regular r:id="rId35"/>
    </p:embeddedFont>
    <p:embeddedFont>
      <p:font typeface="Montserrat Extra-Light" charset="1" panose="00000300000000000000"/>
      <p:regular r:id="rId36"/>
    </p:embeddedFont>
    <p:embeddedFont>
      <p:font typeface="Montserrat Extra-Light Italics" charset="1" panose="00000300000000000000"/>
      <p:regular r:id="rId37"/>
    </p:embeddedFont>
    <p:embeddedFont>
      <p:font typeface="Montserrat Light" charset="1" panose="00000400000000000000"/>
      <p:regular r:id="rId38"/>
    </p:embeddedFont>
    <p:embeddedFont>
      <p:font typeface="Montserrat Light Italics" charset="1" panose="00000400000000000000"/>
      <p:regular r:id="rId39"/>
    </p:embeddedFont>
    <p:embeddedFont>
      <p:font typeface="Montserrat Medium" charset="1" panose="00000600000000000000"/>
      <p:regular r:id="rId40"/>
    </p:embeddedFont>
    <p:embeddedFont>
      <p:font typeface="Montserrat Medium Italics" charset="1" panose="00000600000000000000"/>
      <p:regular r:id="rId41"/>
    </p:embeddedFont>
    <p:embeddedFont>
      <p:font typeface="Montserrat Semi-Bold" charset="1" panose="00000700000000000000"/>
      <p:regular r:id="rId42"/>
    </p:embeddedFont>
    <p:embeddedFont>
      <p:font typeface="Montserrat Semi-Bold Italics" charset="1" panose="00000700000000000000"/>
      <p:regular r:id="rId43"/>
    </p:embeddedFont>
    <p:embeddedFont>
      <p:font typeface="Montserrat Ultra-Bold" charset="1" panose="00000900000000000000"/>
      <p:regular r:id="rId44"/>
    </p:embeddedFont>
    <p:embeddedFont>
      <p:font typeface="Montserrat Ultra-Bold Italics" charset="1" panose="00000900000000000000"/>
      <p:regular r:id="rId45"/>
    </p:embeddedFont>
    <p:embeddedFont>
      <p:font typeface="Montserrat Heavy" charset="1" panose="00000A00000000000000"/>
      <p:regular r:id="rId46"/>
    </p:embeddedFont>
    <p:embeddedFont>
      <p:font typeface="Montserrat Heavy Italics" charset="1" panose="00000A00000000000000"/>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slides/slide1.xml" Type="http://schemas.openxmlformats.org/officeDocument/2006/relationships/slide"/><Relationship Id="rId49" Target="slides/slide2.xml" Type="http://schemas.openxmlformats.org/officeDocument/2006/relationships/slide"/><Relationship Id="rId5" Target="tableStyles.xml" Type="http://schemas.openxmlformats.org/officeDocument/2006/relationships/tableStyles"/><Relationship Id="rId50" Target="slides/slide3.xml" Type="http://schemas.openxmlformats.org/officeDocument/2006/relationships/slide"/><Relationship Id="rId51" Target="slides/slide4.xml" Type="http://schemas.openxmlformats.org/officeDocument/2006/relationships/slide"/><Relationship Id="rId52" Target="slides/slide5.xml" Type="http://schemas.openxmlformats.org/officeDocument/2006/relationships/slide"/><Relationship Id="rId53" Target="slides/slide6.xml" Type="http://schemas.openxmlformats.org/officeDocument/2006/relationships/slide"/><Relationship Id="rId54" Target="slides/slide7.xml" Type="http://schemas.openxmlformats.org/officeDocument/2006/relationships/slide"/><Relationship Id="rId55" Target="slides/slide8.xml" Type="http://schemas.openxmlformats.org/officeDocument/2006/relationships/slide"/><Relationship Id="rId56" Target="slides/slide9.xml" Type="http://schemas.openxmlformats.org/officeDocument/2006/relationships/slide"/><Relationship Id="rId57" Target="slides/slide10.xml" Type="http://schemas.openxmlformats.org/officeDocument/2006/relationships/slide"/><Relationship Id="rId58" Target="slides/slide11.xml" Type="http://schemas.openxmlformats.org/officeDocument/2006/relationships/slide"/><Relationship Id="rId59" Target="slides/slide12.xml" Type="http://schemas.openxmlformats.org/officeDocument/2006/relationships/slide"/><Relationship Id="rId6" Target="fonts/font6.fntdata" Type="http://schemas.openxmlformats.org/officeDocument/2006/relationships/font"/><Relationship Id="rId60" Target="slides/slide13.xml" Type="http://schemas.openxmlformats.org/officeDocument/2006/relationships/slide"/><Relationship Id="rId61" Target="slides/slide14.xml" Type="http://schemas.openxmlformats.org/officeDocument/2006/relationships/slide"/><Relationship Id="rId62" Target="slides/slide15.xml" Type="http://schemas.openxmlformats.org/officeDocument/2006/relationships/slide"/><Relationship Id="rId63" Target="slides/slide16.xml" Type="http://schemas.openxmlformats.org/officeDocument/2006/relationships/slide"/><Relationship Id="rId64" Target="slides/slide17.xml" Type="http://schemas.openxmlformats.org/officeDocument/2006/relationships/slide"/><Relationship Id="rId65" Target="slides/slide18.xml" Type="http://schemas.openxmlformats.org/officeDocument/2006/relationships/slide"/><Relationship Id="rId66" Target="slides/slide19.xml" Type="http://schemas.openxmlformats.org/officeDocument/2006/relationships/slide"/><Relationship Id="rId67" Target="slides/slide20.xml" Type="http://schemas.openxmlformats.org/officeDocument/2006/relationships/slide"/><Relationship Id="rId68" Target="slides/slide21.xml" Type="http://schemas.openxmlformats.org/officeDocument/2006/relationships/slide"/><Relationship Id="rId69" Target="slides/slide22.xml" Type="http://schemas.openxmlformats.org/officeDocument/2006/relationships/slide"/><Relationship Id="rId7" Target="fonts/font7.fntdata" Type="http://schemas.openxmlformats.org/officeDocument/2006/relationships/font"/><Relationship Id="rId70" Target="slides/slide23.xml" Type="http://schemas.openxmlformats.org/officeDocument/2006/relationships/slide"/><Relationship Id="rId71" Target="slides/slide24.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16.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17.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2"/>
            <a:stretch>
              <a:fillRect l="0" t="0" r="0" b="0"/>
            </a:stretch>
          </a:blipFill>
        </p:spPr>
      </p:sp>
      <p:sp>
        <p:nvSpPr>
          <p:cNvPr name="Freeform 3" id="3"/>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3"/>
            <a:stretch>
              <a:fillRect l="0" t="0" r="0" b="0"/>
            </a:stretch>
          </a:blipFill>
        </p:spPr>
      </p:sp>
      <p:sp>
        <p:nvSpPr>
          <p:cNvPr name="Freeform 4" id="4"/>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2"/>
            <a:stretch>
              <a:fillRect l="0" t="0" r="0" b="0"/>
            </a:stretch>
          </a:blipFill>
        </p:spPr>
      </p:sp>
      <p:grpSp>
        <p:nvGrpSpPr>
          <p:cNvPr name="Group 5" id="5"/>
          <p:cNvGrpSpPr>
            <a:grpSpLocks noChangeAspect="true"/>
          </p:cNvGrpSpPr>
          <p:nvPr/>
        </p:nvGrpSpPr>
        <p:grpSpPr>
          <a:xfrm rot="0">
            <a:off x="5029200" y="1028700"/>
            <a:ext cx="8229600" cy="8229600"/>
            <a:chOff x="0" y="0"/>
            <a:chExt cx="1708150" cy="1708150"/>
          </a:xfrm>
        </p:grpSpPr>
        <p:sp>
          <p:nvSpPr>
            <p:cNvPr name="Freeform 6" id="6"/>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000000">
                <a:alpha val="6667"/>
              </a:srgbClr>
            </a:solidFill>
          </p:spPr>
        </p:sp>
      </p:grpSp>
      <p:sp>
        <p:nvSpPr>
          <p:cNvPr name="TextBox 7" id="7"/>
          <p:cNvSpPr txBox="true"/>
          <p:nvPr/>
        </p:nvSpPr>
        <p:spPr>
          <a:xfrm rot="0">
            <a:off x="1028700" y="3505195"/>
            <a:ext cx="16230600" cy="3114685"/>
          </a:xfrm>
          <a:prstGeom prst="rect">
            <a:avLst/>
          </a:prstGeom>
        </p:spPr>
        <p:txBody>
          <a:bodyPr anchor="t" rtlCol="false" tIns="0" lIns="0" bIns="0" rIns="0">
            <a:spAutoFit/>
          </a:bodyPr>
          <a:lstStyle/>
          <a:p>
            <a:pPr algn="ctr">
              <a:lnSpc>
                <a:spcPts val="12599"/>
              </a:lnSpc>
              <a:spcBef>
                <a:spcPct val="0"/>
              </a:spcBef>
            </a:pPr>
            <a:r>
              <a:rPr lang="en-US" sz="8999">
                <a:solidFill>
                  <a:srgbClr val="FFFFFF"/>
                </a:solidFill>
                <a:latin typeface="Montserrat Ultra-Bold"/>
              </a:rPr>
              <a:t>FOREST TYPE CLASSIFIERS</a:t>
            </a:r>
          </a:p>
        </p:txBody>
      </p:sp>
      <p:grpSp>
        <p:nvGrpSpPr>
          <p:cNvPr name="Group 8" id="8"/>
          <p:cNvGrpSpPr/>
          <p:nvPr/>
        </p:nvGrpSpPr>
        <p:grpSpPr>
          <a:xfrm rot="-10800000">
            <a:off x="15293021" y="1385527"/>
            <a:ext cx="1153016" cy="1153016"/>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0" id="10"/>
          <p:cNvGrpSpPr/>
          <p:nvPr/>
        </p:nvGrpSpPr>
        <p:grpSpPr>
          <a:xfrm rot="-10800000">
            <a:off x="16157252" y="-899805"/>
            <a:ext cx="2615770" cy="2615770"/>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2" id="12"/>
          <p:cNvGrpSpPr/>
          <p:nvPr/>
        </p:nvGrpSpPr>
        <p:grpSpPr>
          <a:xfrm rot="-10800000">
            <a:off x="1837834" y="1385527"/>
            <a:ext cx="1153016" cy="1153016"/>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4" id="14"/>
          <p:cNvGrpSpPr/>
          <p:nvPr/>
        </p:nvGrpSpPr>
        <p:grpSpPr>
          <a:xfrm rot="-10800000">
            <a:off x="-700462" y="-653734"/>
            <a:ext cx="2615770" cy="2615770"/>
            <a:chOff x="0" y="0"/>
            <a:chExt cx="6350000" cy="6350000"/>
          </a:xfrm>
        </p:grpSpPr>
        <p:sp>
          <p:nvSpPr>
            <p:cNvPr name="Freeform 15" id="1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sp>
        <p:nvSpPr>
          <p:cNvPr name="TextBox 4" id="4"/>
          <p:cNvSpPr txBox="true"/>
          <p:nvPr/>
        </p:nvSpPr>
        <p:spPr>
          <a:xfrm rot="0">
            <a:off x="4432197" y="1220143"/>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HYPOTHESIS TESTING</a:t>
            </a:r>
          </a:p>
        </p:txBody>
      </p:sp>
      <p:grpSp>
        <p:nvGrpSpPr>
          <p:cNvPr name="Group 5" id="5"/>
          <p:cNvGrpSpPr/>
          <p:nvPr/>
        </p:nvGrpSpPr>
        <p:grpSpPr>
          <a:xfrm rot="-10800000">
            <a:off x="1837834"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700462" y="-653734"/>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5293021"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16157252" y="-899805"/>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3" id="13"/>
          <p:cNvSpPr txBox="true"/>
          <p:nvPr/>
        </p:nvSpPr>
        <p:spPr>
          <a:xfrm rot="0">
            <a:off x="2416407" y="4006215"/>
            <a:ext cx="13455187" cy="2198370"/>
          </a:xfrm>
          <a:prstGeom prst="rect">
            <a:avLst/>
          </a:prstGeom>
        </p:spPr>
        <p:txBody>
          <a:bodyPr anchor="t" rtlCol="false" tIns="0" lIns="0" bIns="0" rIns="0">
            <a:spAutoFit/>
          </a:bodyPr>
          <a:lstStyle/>
          <a:p>
            <a:pPr algn="just">
              <a:lnSpc>
                <a:spcPts val="5880"/>
              </a:lnSpc>
            </a:pPr>
            <a:r>
              <a:rPr lang="en-US" sz="4200">
                <a:solidFill>
                  <a:srgbClr val="FFFFFF"/>
                </a:solidFill>
                <a:latin typeface="Open Sans"/>
              </a:rPr>
              <a:t>Tests Used (sample size=100):</a:t>
            </a:r>
          </a:p>
          <a:p>
            <a:pPr algn="just">
              <a:lnSpc>
                <a:spcPts val="5880"/>
              </a:lnSpc>
            </a:pPr>
            <a:r>
              <a:rPr lang="en-US" sz="4200">
                <a:solidFill>
                  <a:srgbClr val="FFFFFF"/>
                </a:solidFill>
                <a:latin typeface="Open Sans"/>
              </a:rPr>
              <a:t>      1. t-Test</a:t>
            </a:r>
          </a:p>
          <a:p>
            <a:pPr algn="just">
              <a:lnSpc>
                <a:spcPts val="5880"/>
              </a:lnSpc>
              <a:spcBef>
                <a:spcPct val="0"/>
              </a:spcBef>
            </a:pPr>
            <a:r>
              <a:rPr lang="en-US" sz="4200">
                <a:solidFill>
                  <a:srgbClr val="FFFFFF"/>
                </a:solidFill>
                <a:latin typeface="Open Sans"/>
              </a:rPr>
              <a:t>      2. Chi-Squared Test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sp>
        <p:nvSpPr>
          <p:cNvPr name="TextBox 4" id="4"/>
          <p:cNvSpPr txBox="true"/>
          <p:nvPr/>
        </p:nvSpPr>
        <p:spPr>
          <a:xfrm rot="0">
            <a:off x="4432197" y="1220143"/>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THE T-TEST</a:t>
            </a:r>
          </a:p>
        </p:txBody>
      </p:sp>
      <p:grpSp>
        <p:nvGrpSpPr>
          <p:cNvPr name="Group 5" id="5"/>
          <p:cNvGrpSpPr/>
          <p:nvPr/>
        </p:nvGrpSpPr>
        <p:grpSpPr>
          <a:xfrm rot="-10800000">
            <a:off x="1837834"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700462" y="-653734"/>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5293021"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16157252" y="-899805"/>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3" id="13"/>
          <p:cNvSpPr txBox="true"/>
          <p:nvPr/>
        </p:nvSpPr>
        <p:spPr>
          <a:xfrm rot="0">
            <a:off x="2416407" y="2852986"/>
            <a:ext cx="13455187" cy="4427220"/>
          </a:xfrm>
          <a:prstGeom prst="rect">
            <a:avLst/>
          </a:prstGeom>
        </p:spPr>
        <p:txBody>
          <a:bodyPr anchor="t" rtlCol="false" tIns="0" lIns="0" bIns="0" rIns="0">
            <a:spAutoFit/>
          </a:bodyPr>
          <a:lstStyle/>
          <a:p>
            <a:pPr algn="just">
              <a:lnSpc>
                <a:spcPts val="5880"/>
              </a:lnSpc>
            </a:pPr>
            <a:r>
              <a:rPr lang="en-US" sz="4200">
                <a:solidFill>
                  <a:srgbClr val="FFFFFF"/>
                </a:solidFill>
                <a:latin typeface="Open Sans"/>
              </a:rPr>
              <a:t>Validation Experiments Used:</a:t>
            </a:r>
          </a:p>
          <a:p>
            <a:pPr algn="just">
              <a:lnSpc>
                <a:spcPts val="5880"/>
              </a:lnSpc>
            </a:pPr>
          </a:p>
          <a:p>
            <a:pPr algn="just" marL="906780" indent="-453390" lvl="1">
              <a:lnSpc>
                <a:spcPts val="5880"/>
              </a:lnSpc>
              <a:buFont typeface="Arial"/>
              <a:buChar char="•"/>
            </a:pPr>
            <a:r>
              <a:rPr lang="en-US" sz="4200">
                <a:solidFill>
                  <a:srgbClr val="FFFFFF"/>
                </a:solidFill>
                <a:latin typeface="Open Sans"/>
              </a:rPr>
              <a:t>Conduct the same hypothesis test on large      number of samples (10000).</a:t>
            </a:r>
          </a:p>
          <a:p>
            <a:pPr algn="just" marL="906780" indent="-453390" lvl="1">
              <a:lnSpc>
                <a:spcPts val="5880"/>
              </a:lnSpc>
              <a:spcBef>
                <a:spcPct val="0"/>
              </a:spcBef>
              <a:buFont typeface="Arial"/>
              <a:buChar char="•"/>
            </a:pPr>
            <a:r>
              <a:rPr lang="en-US" sz="4200">
                <a:solidFill>
                  <a:srgbClr val="FFFFFF"/>
                </a:solidFill>
                <a:latin typeface="Open Sans"/>
              </a:rPr>
              <a:t>Validate through actual calculation of mean for samples of a particular attribute.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sp>
        <p:nvSpPr>
          <p:cNvPr name="TextBox 4" id="4"/>
          <p:cNvSpPr txBox="true"/>
          <p:nvPr/>
        </p:nvSpPr>
        <p:spPr>
          <a:xfrm rot="0">
            <a:off x="4432197" y="1220143"/>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THE CHI-SQUARED-TEST</a:t>
            </a:r>
          </a:p>
        </p:txBody>
      </p:sp>
      <p:grpSp>
        <p:nvGrpSpPr>
          <p:cNvPr name="Group 5" id="5"/>
          <p:cNvGrpSpPr/>
          <p:nvPr/>
        </p:nvGrpSpPr>
        <p:grpSpPr>
          <a:xfrm rot="-10800000">
            <a:off x="1837834"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700462" y="-653734"/>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5293021"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16157252" y="-899805"/>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3" id="13"/>
          <p:cNvSpPr txBox="true"/>
          <p:nvPr/>
        </p:nvSpPr>
        <p:spPr>
          <a:xfrm rot="0">
            <a:off x="2416407" y="2520315"/>
            <a:ext cx="13455187" cy="5170170"/>
          </a:xfrm>
          <a:prstGeom prst="rect">
            <a:avLst/>
          </a:prstGeom>
        </p:spPr>
        <p:txBody>
          <a:bodyPr anchor="t" rtlCol="false" tIns="0" lIns="0" bIns="0" rIns="0">
            <a:spAutoFit/>
          </a:bodyPr>
          <a:lstStyle/>
          <a:p>
            <a:pPr algn="just">
              <a:lnSpc>
                <a:spcPts val="5880"/>
              </a:lnSpc>
            </a:pPr>
            <a:r>
              <a:rPr lang="en-US" sz="4200">
                <a:solidFill>
                  <a:srgbClr val="FFFFFF"/>
                </a:solidFill>
                <a:latin typeface="Open Sans"/>
              </a:rPr>
              <a:t>Validation Experiments Used:</a:t>
            </a:r>
          </a:p>
          <a:p>
            <a:pPr algn="just">
              <a:lnSpc>
                <a:spcPts val="5880"/>
              </a:lnSpc>
            </a:pPr>
          </a:p>
          <a:p>
            <a:pPr algn="just" marL="906780" indent="-453390" lvl="1">
              <a:lnSpc>
                <a:spcPts val="5880"/>
              </a:lnSpc>
              <a:buFont typeface="Arial"/>
              <a:buChar char="•"/>
            </a:pPr>
            <a:r>
              <a:rPr lang="en-US" sz="4200">
                <a:solidFill>
                  <a:srgbClr val="FFFFFF"/>
                </a:solidFill>
                <a:latin typeface="Open Sans"/>
              </a:rPr>
              <a:t>Conduct the same hypothesis test on large      number of samples (10000).</a:t>
            </a:r>
          </a:p>
          <a:p>
            <a:pPr algn="just" marL="906780" indent="-453390" lvl="1">
              <a:lnSpc>
                <a:spcPts val="5880"/>
              </a:lnSpc>
              <a:spcBef>
                <a:spcPct val="0"/>
              </a:spcBef>
              <a:buFont typeface="Arial"/>
              <a:buChar char="•"/>
            </a:pPr>
            <a:r>
              <a:rPr lang="en-US" sz="4200">
                <a:solidFill>
                  <a:srgbClr val="FFFFFF"/>
                </a:solidFill>
                <a:latin typeface="Open Sans"/>
              </a:rPr>
              <a:t>Validate through actual calculation of Correlation between the selected attribute and the Cover_Type attribute.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662903" y="139564"/>
            <a:ext cx="16953532" cy="10002761"/>
          </a:xfrm>
          <a:custGeom>
            <a:avLst/>
            <a:gdLst/>
            <a:ahLst/>
            <a:cxnLst/>
            <a:rect r="r" b="b" t="t" l="l"/>
            <a:pathLst>
              <a:path h="10002761" w="16953532">
                <a:moveTo>
                  <a:pt x="0" y="0"/>
                </a:moveTo>
                <a:lnTo>
                  <a:pt x="16953532" y="0"/>
                </a:lnTo>
                <a:lnTo>
                  <a:pt x="16953532" y="10002761"/>
                </a:lnTo>
                <a:lnTo>
                  <a:pt x="0" y="10002761"/>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sp>
        <p:nvSpPr>
          <p:cNvPr name="TextBox 4" id="4"/>
          <p:cNvSpPr txBox="true"/>
          <p:nvPr/>
        </p:nvSpPr>
        <p:spPr>
          <a:xfrm rot="0">
            <a:off x="4432197" y="1220143"/>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DATA RE-ANALYSIS</a:t>
            </a:r>
          </a:p>
        </p:txBody>
      </p:sp>
      <p:grpSp>
        <p:nvGrpSpPr>
          <p:cNvPr name="Group 5" id="5"/>
          <p:cNvGrpSpPr/>
          <p:nvPr/>
        </p:nvGrpSpPr>
        <p:grpSpPr>
          <a:xfrm rot="-10800000">
            <a:off x="1837834"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700462" y="-653734"/>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5293021"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16157252" y="-899805"/>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3" id="13"/>
          <p:cNvSpPr txBox="true"/>
          <p:nvPr/>
        </p:nvSpPr>
        <p:spPr>
          <a:xfrm rot="0">
            <a:off x="2416407" y="2520315"/>
            <a:ext cx="13455187" cy="4427220"/>
          </a:xfrm>
          <a:prstGeom prst="rect">
            <a:avLst/>
          </a:prstGeom>
        </p:spPr>
        <p:txBody>
          <a:bodyPr anchor="t" rtlCol="false" tIns="0" lIns="0" bIns="0" rIns="0">
            <a:spAutoFit/>
          </a:bodyPr>
          <a:lstStyle/>
          <a:p>
            <a:pPr algn="just">
              <a:lnSpc>
                <a:spcPts val="5880"/>
              </a:lnSpc>
            </a:pPr>
          </a:p>
          <a:p>
            <a:pPr algn="just" marL="906780" indent="-453390" lvl="1">
              <a:lnSpc>
                <a:spcPts val="5880"/>
              </a:lnSpc>
              <a:buFont typeface="Arial"/>
              <a:buChar char="•"/>
            </a:pPr>
            <a:r>
              <a:rPr lang="en-US" sz="4200">
                <a:solidFill>
                  <a:srgbClr val="FFFFFF"/>
                </a:solidFill>
                <a:latin typeface="Open Sans"/>
              </a:rPr>
              <a:t>Conduct the same hypothesis tests for further attributes.</a:t>
            </a:r>
          </a:p>
          <a:p>
            <a:pPr algn="just" marL="906780" indent="-453390" lvl="1">
              <a:lnSpc>
                <a:spcPts val="5880"/>
              </a:lnSpc>
              <a:spcBef>
                <a:spcPct val="0"/>
              </a:spcBef>
              <a:buFont typeface="Arial"/>
              <a:buChar char="•"/>
            </a:pPr>
            <a:r>
              <a:rPr lang="en-US" sz="4200">
                <a:solidFill>
                  <a:srgbClr val="FFFFFF"/>
                </a:solidFill>
                <a:latin typeface="Open Sans"/>
              </a:rPr>
              <a:t>Determine for which attributes the null hypothesis is rejected, i.e, determine which attributes are imprtant for covertype prediction.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42005"/>
            <a:ext cx="16230600" cy="10002989"/>
          </a:xfrm>
          <a:custGeom>
            <a:avLst/>
            <a:gdLst/>
            <a:ahLst/>
            <a:cxnLst/>
            <a:rect r="r" b="b" t="t" l="l"/>
            <a:pathLst>
              <a:path h="10002989" w="16230600">
                <a:moveTo>
                  <a:pt x="0" y="0"/>
                </a:moveTo>
                <a:lnTo>
                  <a:pt x="16230600" y="0"/>
                </a:lnTo>
                <a:lnTo>
                  <a:pt x="16230600" y="10002990"/>
                </a:lnTo>
                <a:lnTo>
                  <a:pt x="0" y="10002990"/>
                </a:lnTo>
                <a:lnTo>
                  <a:pt x="0" y="0"/>
                </a:lnTo>
                <a:close/>
              </a:path>
            </a:pathLst>
          </a:custGeom>
          <a:blipFill>
            <a:blip r:embed="rId2"/>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37135"/>
            <a:ext cx="16230600" cy="10012730"/>
          </a:xfrm>
          <a:custGeom>
            <a:avLst/>
            <a:gdLst/>
            <a:ahLst/>
            <a:cxnLst/>
            <a:rect r="r" b="b" t="t" l="l"/>
            <a:pathLst>
              <a:path h="10012730" w="16230600">
                <a:moveTo>
                  <a:pt x="0" y="0"/>
                </a:moveTo>
                <a:lnTo>
                  <a:pt x="16230600" y="0"/>
                </a:lnTo>
                <a:lnTo>
                  <a:pt x="16230600" y="10012730"/>
                </a:lnTo>
                <a:lnTo>
                  <a:pt x="0" y="10012730"/>
                </a:lnTo>
                <a:lnTo>
                  <a:pt x="0" y="0"/>
                </a:lnTo>
                <a:close/>
              </a:path>
            </a:pathLst>
          </a:custGeom>
          <a:blipFill>
            <a:blip r:embed="rId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876236" y="111721"/>
            <a:ext cx="16519873" cy="10054030"/>
          </a:xfrm>
          <a:custGeom>
            <a:avLst/>
            <a:gdLst/>
            <a:ahLst/>
            <a:cxnLst/>
            <a:rect r="r" b="b" t="t" l="l"/>
            <a:pathLst>
              <a:path h="10054030" w="16519873">
                <a:moveTo>
                  <a:pt x="0" y="0"/>
                </a:moveTo>
                <a:lnTo>
                  <a:pt x="16519874" y="0"/>
                </a:lnTo>
                <a:lnTo>
                  <a:pt x="16519874" y="10054031"/>
                </a:lnTo>
                <a:lnTo>
                  <a:pt x="0" y="10054031"/>
                </a:lnTo>
                <a:lnTo>
                  <a:pt x="0" y="0"/>
                </a:lnTo>
                <a:close/>
              </a:path>
            </a:pathLst>
          </a:custGeom>
          <a:blipFill>
            <a:blip r:embed="rId2"/>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sp>
        <p:nvSpPr>
          <p:cNvPr name="TextBox 4" id="4"/>
          <p:cNvSpPr txBox="true"/>
          <p:nvPr/>
        </p:nvSpPr>
        <p:spPr>
          <a:xfrm rot="0">
            <a:off x="4432197" y="1220143"/>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CONCLUSIONS FROM TESTS</a:t>
            </a:r>
          </a:p>
        </p:txBody>
      </p:sp>
      <p:grpSp>
        <p:nvGrpSpPr>
          <p:cNvPr name="Group 5" id="5"/>
          <p:cNvGrpSpPr/>
          <p:nvPr/>
        </p:nvGrpSpPr>
        <p:grpSpPr>
          <a:xfrm rot="-10800000">
            <a:off x="1837834"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700462" y="-653734"/>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5293021"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16157252" y="-899805"/>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3" id="13"/>
          <p:cNvSpPr txBox="true"/>
          <p:nvPr/>
        </p:nvSpPr>
        <p:spPr>
          <a:xfrm rot="0">
            <a:off x="2705693" y="2462343"/>
            <a:ext cx="12876614" cy="5170170"/>
          </a:xfrm>
          <a:prstGeom prst="rect">
            <a:avLst/>
          </a:prstGeom>
        </p:spPr>
        <p:txBody>
          <a:bodyPr anchor="t" rtlCol="false" tIns="0" lIns="0" bIns="0" rIns="0">
            <a:spAutoFit/>
          </a:bodyPr>
          <a:lstStyle/>
          <a:p>
            <a:pPr algn="just">
              <a:lnSpc>
                <a:spcPts val="5880"/>
              </a:lnSpc>
            </a:pPr>
            <a:r>
              <a:rPr lang="en-US" sz="4200">
                <a:solidFill>
                  <a:srgbClr val="FFFFFF"/>
                </a:solidFill>
                <a:latin typeface="Open Sans"/>
              </a:rPr>
              <a:t>      1. Almost all of the attributes are relevant in determination of the cover type label.</a:t>
            </a:r>
          </a:p>
          <a:p>
            <a:pPr algn="just">
              <a:lnSpc>
                <a:spcPts val="5880"/>
              </a:lnSpc>
            </a:pPr>
          </a:p>
          <a:p>
            <a:pPr algn="just">
              <a:lnSpc>
                <a:spcPts val="5880"/>
              </a:lnSpc>
              <a:spcBef>
                <a:spcPct val="0"/>
              </a:spcBef>
            </a:pPr>
            <a:r>
              <a:rPr lang="en-US" sz="4200">
                <a:solidFill>
                  <a:srgbClr val="FFFFFF"/>
                </a:solidFill>
                <a:latin typeface="Open Sans"/>
              </a:rPr>
              <a:t>      2. Two to three attributes showed contradicting results (different for both t-tests and chi-squared tests), suggesting a possible lack of evidence, or insufficient data.</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TextBox 2" id="2"/>
          <p:cNvSpPr txBox="true"/>
          <p:nvPr/>
        </p:nvSpPr>
        <p:spPr>
          <a:xfrm rot="0">
            <a:off x="1566633" y="4237862"/>
            <a:ext cx="15692667" cy="1333500"/>
          </a:xfrm>
          <a:prstGeom prst="rect">
            <a:avLst/>
          </a:prstGeom>
        </p:spPr>
        <p:txBody>
          <a:bodyPr anchor="t" rtlCol="false" tIns="0" lIns="0" bIns="0" rIns="0">
            <a:spAutoFit/>
          </a:bodyPr>
          <a:lstStyle/>
          <a:p>
            <a:pPr algn="ctr" marL="0" indent="0" lvl="0">
              <a:lnSpc>
                <a:spcPts val="10440"/>
              </a:lnSpc>
              <a:spcBef>
                <a:spcPct val="0"/>
              </a:spcBef>
            </a:pPr>
            <a:r>
              <a:rPr lang="en-US" sz="8700">
                <a:solidFill>
                  <a:srgbClr val="FFFFFF"/>
                </a:solidFill>
                <a:latin typeface="Open Sans Bold"/>
              </a:rPr>
              <a:t>ML CLASSIFIERS</a:t>
            </a:r>
          </a:p>
        </p:txBody>
      </p:sp>
      <p:sp>
        <p:nvSpPr>
          <p:cNvPr name="Freeform 3" id="3"/>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4" id="4"/>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grpSp>
        <p:nvGrpSpPr>
          <p:cNvPr name="Group 5" id="5"/>
          <p:cNvGrpSpPr/>
          <p:nvPr/>
        </p:nvGrpSpPr>
        <p:grpSpPr>
          <a:xfrm rot="-10800000">
            <a:off x="15293021"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16157252" y="-899805"/>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837834"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700462" y="-653734"/>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720508" y="795887"/>
            <a:ext cx="7306439" cy="7306439"/>
            <a:chOff x="0" y="0"/>
            <a:chExt cx="6350000" cy="6350000"/>
          </a:xfrm>
        </p:grpSpPr>
        <p:sp>
          <p:nvSpPr>
            <p:cNvPr name="Freeform 5" id="5"/>
            <p:cNvSpPr/>
            <p:nvPr/>
          </p:nvSpPr>
          <p:spPr>
            <a:xfrm flipH="false" flipV="false" rot="0">
              <a:off x="655320" y="655320"/>
              <a:ext cx="5039360" cy="5039360"/>
            </a:xfrm>
            <a:custGeom>
              <a:avLst/>
              <a:gdLst/>
              <a:ahLst/>
              <a:cxnLst/>
              <a:rect r="r" b="b" t="t" l="l"/>
              <a:pathLst>
                <a:path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a:blip r:embed="rId4"/>
              <a:stretch>
                <a:fillRect l="-24999" t="0" r="-25000" b="0"/>
              </a:stretch>
            </a:blipFill>
          </p:spPr>
        </p:sp>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1E8B85"/>
            </a:solidFill>
          </p:spPr>
        </p:sp>
      </p:grpSp>
      <p:grpSp>
        <p:nvGrpSpPr>
          <p:cNvPr name="Group 7" id="7"/>
          <p:cNvGrpSpPr/>
          <p:nvPr/>
        </p:nvGrpSpPr>
        <p:grpSpPr>
          <a:xfrm rot="-10800000">
            <a:off x="16169829" y="7183596"/>
            <a:ext cx="621302" cy="621302"/>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B5452">
                <a:alpha val="69804"/>
              </a:srgbClr>
            </a:solidFill>
          </p:spPr>
        </p:sp>
      </p:grpSp>
      <p:grpSp>
        <p:nvGrpSpPr>
          <p:cNvPr name="Group 9" id="9"/>
          <p:cNvGrpSpPr/>
          <p:nvPr/>
        </p:nvGrpSpPr>
        <p:grpSpPr>
          <a:xfrm rot="-10800000">
            <a:off x="8567492" y="885825"/>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B5452">
                <a:alpha val="69804"/>
              </a:srgbClr>
            </a:solidFill>
          </p:spPr>
        </p:sp>
      </p:grpSp>
      <p:sp>
        <p:nvSpPr>
          <p:cNvPr name="TextBox 11" id="11"/>
          <p:cNvSpPr txBox="true"/>
          <p:nvPr/>
        </p:nvSpPr>
        <p:spPr>
          <a:xfrm rot="0">
            <a:off x="1028700" y="2452818"/>
            <a:ext cx="7872806" cy="844550"/>
          </a:xfrm>
          <a:prstGeom prst="rect">
            <a:avLst/>
          </a:prstGeom>
        </p:spPr>
        <p:txBody>
          <a:bodyPr anchor="t" rtlCol="false" tIns="0" lIns="0" bIns="0" rIns="0">
            <a:spAutoFit/>
          </a:bodyPr>
          <a:lstStyle/>
          <a:p>
            <a:pPr>
              <a:lnSpc>
                <a:spcPts val="6999"/>
              </a:lnSpc>
              <a:spcBef>
                <a:spcPct val="0"/>
              </a:spcBef>
            </a:pPr>
            <a:r>
              <a:rPr lang="en-US" sz="4999">
                <a:solidFill>
                  <a:srgbClr val="FFFFFF"/>
                </a:solidFill>
                <a:latin typeface="Montserrat Ultra-Bold"/>
              </a:rPr>
              <a:t>PROBLEM STATEMENT</a:t>
            </a:r>
          </a:p>
        </p:txBody>
      </p:sp>
      <p:grpSp>
        <p:nvGrpSpPr>
          <p:cNvPr name="Group 12" id="12"/>
          <p:cNvGrpSpPr/>
          <p:nvPr/>
        </p:nvGrpSpPr>
        <p:grpSpPr>
          <a:xfrm rot="-10800000">
            <a:off x="1837834" y="1385527"/>
            <a:ext cx="1153016" cy="1153016"/>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4" id="14"/>
          <p:cNvGrpSpPr/>
          <p:nvPr/>
        </p:nvGrpSpPr>
        <p:grpSpPr>
          <a:xfrm rot="-10800000">
            <a:off x="-700462" y="-653734"/>
            <a:ext cx="2615770" cy="2615770"/>
            <a:chOff x="0" y="0"/>
            <a:chExt cx="6350000" cy="6350000"/>
          </a:xfrm>
        </p:grpSpPr>
        <p:sp>
          <p:nvSpPr>
            <p:cNvPr name="Freeform 15" id="1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6" id="16"/>
          <p:cNvSpPr txBox="true"/>
          <p:nvPr/>
        </p:nvSpPr>
        <p:spPr>
          <a:xfrm rot="0">
            <a:off x="1028700" y="3484086"/>
            <a:ext cx="8427652" cy="3699510"/>
          </a:xfrm>
          <a:prstGeom prst="rect">
            <a:avLst/>
          </a:prstGeom>
        </p:spPr>
        <p:txBody>
          <a:bodyPr anchor="t" rtlCol="false" tIns="0" lIns="0" bIns="0" rIns="0">
            <a:spAutoFit/>
          </a:bodyPr>
          <a:lstStyle/>
          <a:p>
            <a:pPr algn="just">
              <a:lnSpc>
                <a:spcPts val="2940"/>
              </a:lnSpc>
              <a:spcBef>
                <a:spcPct val="0"/>
              </a:spcBef>
            </a:pPr>
            <a:r>
              <a:rPr lang="en-US" sz="2100">
                <a:solidFill>
                  <a:srgbClr val="FFFFFF"/>
                </a:solidFill>
                <a:latin typeface="Open Sans"/>
              </a:rPr>
              <a:t>Given a dataset containing various geographical and environmental features of Forested areas in the United States, the ultimate goal of this project is to analyze the data completely, with its features being engineered through certain techniques, one of them including the dimensionality reduction using the Principal Component Analysis, for the preprocessing step, and finally designing and/or implementing a good Machine Learning/Deep Learning algorithm for us to be able to correctly determine the forest cover type provided the finalized dataset, the description of which has been provided thoroughly in the subsequent section below.</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grpSp>
        <p:nvGrpSpPr>
          <p:cNvPr name="Group 4" id="4"/>
          <p:cNvGrpSpPr/>
          <p:nvPr/>
        </p:nvGrpSpPr>
        <p:grpSpPr>
          <a:xfrm rot="-10800000">
            <a:off x="1837834" y="1385527"/>
            <a:ext cx="1153016" cy="115301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6" id="6"/>
          <p:cNvGrpSpPr/>
          <p:nvPr/>
        </p:nvGrpSpPr>
        <p:grpSpPr>
          <a:xfrm rot="-10800000">
            <a:off x="-700462" y="-653734"/>
            <a:ext cx="2615770" cy="261577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8" id="8"/>
          <p:cNvGrpSpPr/>
          <p:nvPr/>
        </p:nvGrpSpPr>
        <p:grpSpPr>
          <a:xfrm rot="-10800000">
            <a:off x="15293021" y="1385527"/>
            <a:ext cx="1153016" cy="1153016"/>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0" id="10"/>
          <p:cNvGrpSpPr/>
          <p:nvPr/>
        </p:nvGrpSpPr>
        <p:grpSpPr>
          <a:xfrm rot="-10800000">
            <a:off x="16157252" y="-899805"/>
            <a:ext cx="2615770" cy="2615770"/>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Freeform 12" id="12"/>
          <p:cNvSpPr/>
          <p:nvPr/>
        </p:nvSpPr>
        <p:spPr>
          <a:xfrm flipH="false" flipV="false" rot="0">
            <a:off x="5433404" y="1938306"/>
            <a:ext cx="7421192" cy="7319994"/>
          </a:xfrm>
          <a:custGeom>
            <a:avLst/>
            <a:gdLst/>
            <a:ahLst/>
            <a:cxnLst/>
            <a:rect r="r" b="b" t="t" l="l"/>
            <a:pathLst>
              <a:path h="7319994" w="7421192">
                <a:moveTo>
                  <a:pt x="0" y="0"/>
                </a:moveTo>
                <a:lnTo>
                  <a:pt x="7421192" y="0"/>
                </a:lnTo>
                <a:lnTo>
                  <a:pt x="7421192" y="7319994"/>
                </a:lnTo>
                <a:lnTo>
                  <a:pt x="0" y="7319994"/>
                </a:lnTo>
                <a:lnTo>
                  <a:pt x="0" y="0"/>
                </a:lnTo>
                <a:close/>
              </a:path>
            </a:pathLst>
          </a:custGeom>
          <a:blipFill>
            <a:blip r:embed="rId4"/>
            <a:stretch>
              <a:fillRect l="0" t="0" r="0" b="0"/>
            </a:stretch>
          </a:blipFill>
        </p:spPr>
      </p:sp>
      <p:sp>
        <p:nvSpPr>
          <p:cNvPr name="TextBox 13" id="13"/>
          <p:cNvSpPr txBox="true"/>
          <p:nvPr/>
        </p:nvSpPr>
        <p:spPr>
          <a:xfrm rot="0">
            <a:off x="4430132" y="568426"/>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CLASSIFIERS</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TextBox 2" id="2"/>
          <p:cNvSpPr txBox="true"/>
          <p:nvPr/>
        </p:nvSpPr>
        <p:spPr>
          <a:xfrm rot="0">
            <a:off x="1566633" y="4237862"/>
            <a:ext cx="15692667" cy="1333500"/>
          </a:xfrm>
          <a:prstGeom prst="rect">
            <a:avLst/>
          </a:prstGeom>
        </p:spPr>
        <p:txBody>
          <a:bodyPr anchor="t" rtlCol="false" tIns="0" lIns="0" bIns="0" rIns="0">
            <a:spAutoFit/>
          </a:bodyPr>
          <a:lstStyle/>
          <a:p>
            <a:pPr algn="ctr" marL="0" indent="0" lvl="0">
              <a:lnSpc>
                <a:spcPts val="10440"/>
              </a:lnSpc>
              <a:spcBef>
                <a:spcPct val="0"/>
              </a:spcBef>
            </a:pPr>
            <a:r>
              <a:rPr lang="en-US" sz="8700">
                <a:solidFill>
                  <a:srgbClr val="FFFFFF"/>
                </a:solidFill>
                <a:latin typeface="Open Sans Bold"/>
              </a:rPr>
              <a:t>RESULTS</a:t>
            </a:r>
          </a:p>
        </p:txBody>
      </p:sp>
      <p:sp>
        <p:nvSpPr>
          <p:cNvPr name="Freeform 3" id="3"/>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4" id="4"/>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grpSp>
        <p:nvGrpSpPr>
          <p:cNvPr name="Group 5" id="5"/>
          <p:cNvGrpSpPr/>
          <p:nvPr/>
        </p:nvGrpSpPr>
        <p:grpSpPr>
          <a:xfrm rot="-10800000">
            <a:off x="15293021"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16157252" y="-899805"/>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837834"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700462" y="-653734"/>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grpSp>
        <p:nvGrpSpPr>
          <p:cNvPr name="Group 4" id="4"/>
          <p:cNvGrpSpPr/>
          <p:nvPr/>
        </p:nvGrpSpPr>
        <p:grpSpPr>
          <a:xfrm rot="-10800000">
            <a:off x="1837834" y="1385527"/>
            <a:ext cx="1153016" cy="115301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6" id="6"/>
          <p:cNvGrpSpPr/>
          <p:nvPr/>
        </p:nvGrpSpPr>
        <p:grpSpPr>
          <a:xfrm rot="-10800000">
            <a:off x="-700462" y="-653734"/>
            <a:ext cx="2615770" cy="261577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8" id="8"/>
          <p:cNvGrpSpPr/>
          <p:nvPr/>
        </p:nvGrpSpPr>
        <p:grpSpPr>
          <a:xfrm rot="-10800000">
            <a:off x="15293021" y="1385527"/>
            <a:ext cx="1153016" cy="1153016"/>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0" id="10"/>
          <p:cNvGrpSpPr/>
          <p:nvPr/>
        </p:nvGrpSpPr>
        <p:grpSpPr>
          <a:xfrm rot="-10800000">
            <a:off x="16157252" y="-899805"/>
            <a:ext cx="2615770" cy="2615770"/>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Freeform 12" id="12"/>
          <p:cNvSpPr/>
          <p:nvPr/>
        </p:nvSpPr>
        <p:spPr>
          <a:xfrm flipH="false" flipV="false" rot="0">
            <a:off x="5376304" y="1385527"/>
            <a:ext cx="8316102" cy="8473010"/>
          </a:xfrm>
          <a:custGeom>
            <a:avLst/>
            <a:gdLst/>
            <a:ahLst/>
            <a:cxnLst/>
            <a:rect r="r" b="b" t="t" l="l"/>
            <a:pathLst>
              <a:path h="8473010" w="8316102">
                <a:moveTo>
                  <a:pt x="0" y="0"/>
                </a:moveTo>
                <a:lnTo>
                  <a:pt x="8316102" y="0"/>
                </a:lnTo>
                <a:lnTo>
                  <a:pt x="8316102" y="8473010"/>
                </a:lnTo>
                <a:lnTo>
                  <a:pt x="0" y="8473010"/>
                </a:lnTo>
                <a:lnTo>
                  <a:pt x="0" y="0"/>
                </a:lnTo>
                <a:close/>
              </a:path>
            </a:pathLst>
          </a:custGeom>
          <a:blipFill>
            <a:blip r:embed="rId4"/>
            <a:stretch>
              <a:fillRect l="0" t="0" r="0" b="0"/>
            </a:stretch>
          </a:blipFill>
        </p:spPr>
      </p:sp>
      <p:sp>
        <p:nvSpPr>
          <p:cNvPr name="TextBox 13" id="13"/>
          <p:cNvSpPr txBox="true"/>
          <p:nvPr/>
        </p:nvSpPr>
        <p:spPr>
          <a:xfrm rot="0">
            <a:off x="5025533" y="322355"/>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IMPORTANT FEATURES</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119619" y="7252746"/>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sp>
        <p:nvSpPr>
          <p:cNvPr name="TextBox 4" id="4"/>
          <p:cNvSpPr txBox="true"/>
          <p:nvPr/>
        </p:nvSpPr>
        <p:spPr>
          <a:xfrm rot="0">
            <a:off x="4432197" y="942975"/>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CONCLUSION</a:t>
            </a:r>
          </a:p>
        </p:txBody>
      </p:sp>
      <p:grpSp>
        <p:nvGrpSpPr>
          <p:cNvPr name="Group 5" id="5"/>
          <p:cNvGrpSpPr/>
          <p:nvPr/>
        </p:nvGrpSpPr>
        <p:grpSpPr>
          <a:xfrm rot="-10800000">
            <a:off x="1837834"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700462" y="-653734"/>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5293021"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16157252" y="-899805"/>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3" id="13"/>
          <p:cNvSpPr txBox="true"/>
          <p:nvPr/>
        </p:nvSpPr>
        <p:spPr>
          <a:xfrm rot="0">
            <a:off x="2990850" y="2462343"/>
            <a:ext cx="13455187" cy="6647180"/>
          </a:xfrm>
          <a:prstGeom prst="rect">
            <a:avLst/>
          </a:prstGeom>
        </p:spPr>
        <p:txBody>
          <a:bodyPr anchor="t" rtlCol="false" tIns="0" lIns="0" bIns="0" rIns="0">
            <a:spAutoFit/>
          </a:bodyPr>
          <a:lstStyle/>
          <a:p>
            <a:pPr algn="just" marL="820422" indent="-410211" lvl="1">
              <a:lnSpc>
                <a:spcPts val="5320"/>
              </a:lnSpc>
              <a:buFont typeface="Arial"/>
              <a:buChar char="•"/>
            </a:pPr>
            <a:r>
              <a:rPr lang="en-US" sz="3800">
                <a:solidFill>
                  <a:srgbClr val="FFFFFF"/>
                </a:solidFill>
                <a:latin typeface="Open Sans Semi-Bold"/>
              </a:rPr>
              <a:t>Data Preprocessing:</a:t>
            </a:r>
          </a:p>
          <a:p>
            <a:pPr algn="just" marL="1640844" indent="-546948" lvl="2">
              <a:lnSpc>
                <a:spcPts val="5320"/>
              </a:lnSpc>
              <a:buFont typeface="Arial"/>
              <a:buChar char="⚬"/>
            </a:pPr>
            <a:r>
              <a:rPr lang="en-US" sz="3800">
                <a:solidFill>
                  <a:srgbClr val="FFFFFF"/>
                </a:solidFill>
                <a:latin typeface="Open Sans"/>
              </a:rPr>
              <a:t>one-hot encoding, outliers, select imp features</a:t>
            </a:r>
          </a:p>
          <a:p>
            <a:pPr algn="just" marL="820422" indent="-410211" lvl="1">
              <a:lnSpc>
                <a:spcPts val="5320"/>
              </a:lnSpc>
              <a:buFont typeface="Arial"/>
              <a:buChar char="•"/>
            </a:pPr>
            <a:r>
              <a:rPr lang="en-US" sz="3800">
                <a:solidFill>
                  <a:srgbClr val="FFFFFF"/>
                </a:solidFill>
                <a:latin typeface="Open Sans Semi-Bold"/>
              </a:rPr>
              <a:t>Models Implemented:</a:t>
            </a:r>
          </a:p>
          <a:p>
            <a:pPr algn="just" marL="1640844" indent="-546948" lvl="2">
              <a:lnSpc>
                <a:spcPts val="5320"/>
              </a:lnSpc>
              <a:buFont typeface="Arial"/>
              <a:buChar char="⚬"/>
            </a:pPr>
            <a:r>
              <a:rPr lang="en-US" sz="3800">
                <a:solidFill>
                  <a:srgbClr val="FFFFFF"/>
                </a:solidFill>
                <a:latin typeface="Open Sans"/>
              </a:rPr>
              <a:t>Random Forest, KNN, Logistic regression, Decision Tree, Extra Trees, LGBM, and XGBoost.</a:t>
            </a:r>
          </a:p>
          <a:p>
            <a:pPr algn="just" marL="820422" indent="-410211" lvl="1">
              <a:lnSpc>
                <a:spcPts val="5320"/>
              </a:lnSpc>
              <a:buFont typeface="Arial"/>
              <a:buChar char="•"/>
            </a:pPr>
            <a:r>
              <a:rPr lang="en-US" sz="3800">
                <a:solidFill>
                  <a:srgbClr val="FFFFFF"/>
                </a:solidFill>
                <a:latin typeface="Open Sans Semi-Bold"/>
              </a:rPr>
              <a:t>Model Performance:</a:t>
            </a:r>
          </a:p>
          <a:p>
            <a:pPr algn="just" marL="1640844" indent="-546948" lvl="2">
              <a:lnSpc>
                <a:spcPts val="5320"/>
              </a:lnSpc>
              <a:buFont typeface="Arial"/>
              <a:buChar char="⚬"/>
            </a:pPr>
            <a:r>
              <a:rPr lang="en-US" sz="3800">
                <a:solidFill>
                  <a:srgbClr val="FFFFFF"/>
                </a:solidFill>
                <a:latin typeface="Open Sans"/>
              </a:rPr>
              <a:t>KNN (accuracy 97%), Random Forest(96%)</a:t>
            </a:r>
          </a:p>
          <a:p>
            <a:pPr algn="just" marL="820422" indent="-410211" lvl="1">
              <a:lnSpc>
                <a:spcPts val="5320"/>
              </a:lnSpc>
              <a:buFont typeface="Arial"/>
              <a:buChar char="•"/>
            </a:pPr>
            <a:r>
              <a:rPr lang="en-US" sz="3800">
                <a:solidFill>
                  <a:srgbClr val="FFFFFF"/>
                </a:solidFill>
                <a:latin typeface="Open Sans Semi-Bold"/>
              </a:rPr>
              <a:t>Feature Importance:</a:t>
            </a:r>
          </a:p>
          <a:p>
            <a:pPr algn="just" marL="1640844" indent="-546948" lvl="2">
              <a:lnSpc>
                <a:spcPts val="5320"/>
              </a:lnSpc>
              <a:buFont typeface="Arial"/>
              <a:buChar char="⚬"/>
            </a:pPr>
            <a:r>
              <a:rPr lang="en-US" sz="3800">
                <a:solidFill>
                  <a:srgbClr val="FFFFFF"/>
                </a:solidFill>
                <a:latin typeface="Open Sans"/>
              </a:rPr>
              <a:t>Elevation and Horizontal distance to roadways and fire points </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sp>
        <p:nvSpPr>
          <p:cNvPr name="TextBox 4" id="4"/>
          <p:cNvSpPr txBox="true"/>
          <p:nvPr/>
        </p:nvSpPr>
        <p:spPr>
          <a:xfrm rot="0">
            <a:off x="4432197" y="1000125"/>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CONCLUSION</a:t>
            </a:r>
          </a:p>
        </p:txBody>
      </p:sp>
      <p:grpSp>
        <p:nvGrpSpPr>
          <p:cNvPr name="Group 5" id="5"/>
          <p:cNvGrpSpPr/>
          <p:nvPr/>
        </p:nvGrpSpPr>
        <p:grpSpPr>
          <a:xfrm rot="-10800000">
            <a:off x="1837834"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700462" y="-653734"/>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5293021"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16157252" y="-899805"/>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3" id="13"/>
          <p:cNvSpPr txBox="true"/>
          <p:nvPr/>
        </p:nvSpPr>
        <p:spPr>
          <a:xfrm rot="0">
            <a:off x="2416407" y="2890968"/>
            <a:ext cx="13455187" cy="5230495"/>
          </a:xfrm>
          <a:prstGeom prst="rect">
            <a:avLst/>
          </a:prstGeom>
        </p:spPr>
        <p:txBody>
          <a:bodyPr anchor="t" rtlCol="false" tIns="0" lIns="0" bIns="0" rIns="0">
            <a:spAutoFit/>
          </a:bodyPr>
          <a:lstStyle/>
          <a:p>
            <a:pPr algn="just" marL="798833" indent="-399416" lvl="1">
              <a:lnSpc>
                <a:spcPts val="5180"/>
              </a:lnSpc>
              <a:buFont typeface="Arial"/>
              <a:buChar char="•"/>
            </a:pPr>
            <a:r>
              <a:rPr lang="en-US" sz="3700">
                <a:solidFill>
                  <a:srgbClr val="FFFFFF"/>
                </a:solidFill>
                <a:latin typeface="Open Sans Semi-Bold"/>
              </a:rPr>
              <a:t>Insights for Conservation:</a:t>
            </a:r>
          </a:p>
          <a:p>
            <a:pPr algn="just" marL="1597665" indent="-532555" lvl="2">
              <a:lnSpc>
                <a:spcPts val="5180"/>
              </a:lnSpc>
              <a:buFont typeface="Arial"/>
              <a:buChar char="⚬"/>
            </a:pPr>
            <a:r>
              <a:rPr lang="en-US" sz="3700">
                <a:solidFill>
                  <a:srgbClr val="FFFFFF"/>
                </a:solidFill>
                <a:latin typeface="Open Sans"/>
              </a:rPr>
              <a:t>Understanding influential features aids conservation </a:t>
            </a:r>
          </a:p>
          <a:p>
            <a:pPr algn="just" marL="1597665" indent="-532555" lvl="2">
              <a:lnSpc>
                <a:spcPts val="5180"/>
              </a:lnSpc>
              <a:buFont typeface="Arial"/>
              <a:buChar char="⚬"/>
            </a:pPr>
            <a:r>
              <a:rPr lang="en-US" sz="3700">
                <a:solidFill>
                  <a:srgbClr val="FFFFFF"/>
                </a:solidFill>
                <a:latin typeface="Open Sans"/>
              </a:rPr>
              <a:t>Provides insights into factors affecting different forest cover types.</a:t>
            </a:r>
          </a:p>
          <a:p>
            <a:pPr algn="just" marL="798833" indent="-399416" lvl="1">
              <a:lnSpc>
                <a:spcPts val="5180"/>
              </a:lnSpc>
              <a:buFont typeface="Arial"/>
              <a:buChar char="•"/>
            </a:pPr>
            <a:r>
              <a:rPr lang="en-US" sz="3700">
                <a:solidFill>
                  <a:srgbClr val="FFFFFF"/>
                </a:solidFill>
                <a:latin typeface="Open Sans Semi-Bold"/>
              </a:rPr>
              <a:t>Areas for Improvement:</a:t>
            </a:r>
          </a:p>
          <a:p>
            <a:pPr algn="just" marL="1597665" indent="-532555" lvl="2">
              <a:lnSpc>
                <a:spcPts val="5180"/>
              </a:lnSpc>
              <a:buFont typeface="Arial"/>
              <a:buChar char="⚬"/>
            </a:pPr>
            <a:r>
              <a:rPr lang="en-US" sz="3700">
                <a:solidFill>
                  <a:srgbClr val="FFFFFF"/>
                </a:solidFill>
                <a:latin typeface="Open Sans"/>
              </a:rPr>
              <a:t>faster training model for such a large dataset</a:t>
            </a:r>
          </a:p>
          <a:p>
            <a:pPr algn="just" marL="1597665" indent="-532555" lvl="2">
              <a:lnSpc>
                <a:spcPts val="5180"/>
              </a:lnSpc>
              <a:buFont typeface="Arial"/>
              <a:buChar char="⚬"/>
            </a:pPr>
            <a:r>
              <a:rPr lang="en-US" sz="3700">
                <a:solidFill>
                  <a:srgbClr val="FFFFFF"/>
                </a:solidFill>
                <a:latin typeface="Open Sans"/>
              </a:rPr>
              <a:t>e</a:t>
            </a:r>
            <a:r>
              <a:rPr lang="en-US" sz="3700">
                <a:solidFill>
                  <a:srgbClr val="FFFFFF"/>
                </a:solidFill>
                <a:latin typeface="Open Sans"/>
              </a:rPr>
              <a:t>xplore feature engineering and ensemble methods.</a:t>
            </a:r>
          </a:p>
          <a:p>
            <a:pPr algn="just">
              <a:lnSpc>
                <a:spcPts val="518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2"/>
            <a:stretch>
              <a:fillRect l="0" t="0" r="0" b="0"/>
            </a:stretch>
          </a:blipFill>
        </p:spPr>
      </p:sp>
      <p:sp>
        <p:nvSpPr>
          <p:cNvPr name="TextBox 3" id="3"/>
          <p:cNvSpPr txBox="true"/>
          <p:nvPr/>
        </p:nvSpPr>
        <p:spPr>
          <a:xfrm rot="0">
            <a:off x="1028700" y="1251900"/>
            <a:ext cx="16230600"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TIMELINE</a:t>
            </a:r>
          </a:p>
        </p:txBody>
      </p:sp>
      <p:grpSp>
        <p:nvGrpSpPr>
          <p:cNvPr name="Group 4" id="4"/>
          <p:cNvGrpSpPr/>
          <p:nvPr/>
        </p:nvGrpSpPr>
        <p:grpSpPr>
          <a:xfrm rot="5400000">
            <a:off x="165292" y="3452312"/>
            <a:ext cx="3421973" cy="1695156"/>
            <a:chOff x="0" y="0"/>
            <a:chExt cx="653128" cy="323543"/>
          </a:xfrm>
        </p:grpSpPr>
        <p:sp>
          <p:nvSpPr>
            <p:cNvPr name="Freeform 5" id="5"/>
            <p:cNvSpPr/>
            <p:nvPr/>
          </p:nvSpPr>
          <p:spPr>
            <a:xfrm flipH="false" flipV="false" rot="0">
              <a:off x="0" y="0"/>
              <a:ext cx="653128" cy="323543"/>
            </a:xfrm>
            <a:custGeom>
              <a:avLst/>
              <a:gdLst/>
              <a:ahLst/>
              <a:cxnLst/>
              <a:rect r="r" b="b" t="t" l="l"/>
              <a:pathLst>
                <a:path h="323543" w="653128">
                  <a:moveTo>
                    <a:pt x="217827" y="304474"/>
                  </a:moveTo>
                  <a:cubicBezTo>
                    <a:pt x="251311" y="315987"/>
                    <a:pt x="289378" y="323543"/>
                    <a:pt x="326740" y="323543"/>
                  </a:cubicBezTo>
                  <a:cubicBezTo>
                    <a:pt x="364103" y="323543"/>
                    <a:pt x="400055" y="317066"/>
                    <a:pt x="433186" y="305552"/>
                  </a:cubicBezTo>
                  <a:cubicBezTo>
                    <a:pt x="433892" y="305192"/>
                    <a:pt x="434596" y="305192"/>
                    <a:pt x="435301" y="304833"/>
                  </a:cubicBezTo>
                  <a:cubicBezTo>
                    <a:pt x="559723" y="258778"/>
                    <a:pt x="651366" y="137164"/>
                    <a:pt x="653128" y="5908"/>
                  </a:cubicBezTo>
                  <a:lnTo>
                    <a:pt x="653128" y="0"/>
                  </a:lnTo>
                  <a:lnTo>
                    <a:pt x="0" y="0"/>
                  </a:lnTo>
                  <a:lnTo>
                    <a:pt x="0" y="5904"/>
                  </a:lnTo>
                  <a:cubicBezTo>
                    <a:pt x="1762" y="137883"/>
                    <a:pt x="91995" y="259498"/>
                    <a:pt x="217827" y="304474"/>
                  </a:cubicBezTo>
                  <a:close/>
                </a:path>
              </a:pathLst>
            </a:custGeom>
            <a:solidFill>
              <a:srgbClr val="000000">
                <a:alpha val="0"/>
              </a:srgbClr>
            </a:solidFill>
            <a:ln w="76200" cap="sq">
              <a:solidFill>
                <a:srgbClr val="0B5452"/>
              </a:solidFill>
              <a:prstDash val="solid"/>
              <a:miter/>
            </a:ln>
          </p:spPr>
        </p:sp>
        <p:sp>
          <p:nvSpPr>
            <p:cNvPr name="TextBox 6" id="6"/>
            <p:cNvSpPr txBox="true"/>
            <p:nvPr/>
          </p:nvSpPr>
          <p:spPr>
            <a:xfrm>
              <a:off x="0" y="-57150"/>
              <a:ext cx="653128" cy="253693"/>
            </a:xfrm>
            <a:prstGeom prst="rect">
              <a:avLst/>
            </a:prstGeom>
          </p:spPr>
          <p:txBody>
            <a:bodyPr anchor="ctr" rtlCol="false" tIns="50800" lIns="50800" bIns="50800" rIns="50800"/>
            <a:lstStyle/>
            <a:p>
              <a:pPr algn="ctr">
                <a:lnSpc>
                  <a:spcPts val="3299"/>
                </a:lnSpc>
              </a:pPr>
            </a:p>
          </p:txBody>
        </p:sp>
      </p:grpSp>
      <p:sp>
        <p:nvSpPr>
          <p:cNvPr name="AutoShape 7" id="7"/>
          <p:cNvSpPr/>
          <p:nvPr/>
        </p:nvSpPr>
        <p:spPr>
          <a:xfrm>
            <a:off x="2720636" y="2627004"/>
            <a:ext cx="14614227" cy="0"/>
          </a:xfrm>
          <a:prstGeom prst="line">
            <a:avLst/>
          </a:prstGeom>
          <a:ln cap="flat" w="76200">
            <a:solidFill>
              <a:srgbClr val="0B5452"/>
            </a:solidFill>
            <a:prstDash val="solid"/>
            <a:headEnd type="none" len="sm" w="sm"/>
            <a:tailEnd type="none" len="sm" w="sm"/>
          </a:ln>
        </p:spPr>
      </p:sp>
      <p:grpSp>
        <p:nvGrpSpPr>
          <p:cNvPr name="Group 8" id="8"/>
          <p:cNvGrpSpPr/>
          <p:nvPr/>
        </p:nvGrpSpPr>
        <p:grpSpPr>
          <a:xfrm rot="-5400000">
            <a:off x="14721094" y="6742880"/>
            <a:ext cx="3421973" cy="1805566"/>
            <a:chOff x="0" y="0"/>
            <a:chExt cx="653128" cy="344616"/>
          </a:xfrm>
        </p:grpSpPr>
        <p:sp>
          <p:nvSpPr>
            <p:cNvPr name="Freeform 9" id="9"/>
            <p:cNvSpPr/>
            <p:nvPr/>
          </p:nvSpPr>
          <p:spPr>
            <a:xfrm flipH="false" flipV="false" rot="0">
              <a:off x="0" y="0"/>
              <a:ext cx="653128" cy="344616"/>
            </a:xfrm>
            <a:custGeom>
              <a:avLst/>
              <a:gdLst/>
              <a:ahLst/>
              <a:cxnLst/>
              <a:rect r="r" b="b" t="t" l="l"/>
              <a:pathLst>
                <a:path h="344616" w="653128">
                  <a:moveTo>
                    <a:pt x="217827" y="325547"/>
                  </a:moveTo>
                  <a:cubicBezTo>
                    <a:pt x="251311" y="337061"/>
                    <a:pt x="289378" y="344616"/>
                    <a:pt x="326740" y="344616"/>
                  </a:cubicBezTo>
                  <a:cubicBezTo>
                    <a:pt x="364103" y="344616"/>
                    <a:pt x="400055" y="338139"/>
                    <a:pt x="433186" y="326625"/>
                  </a:cubicBezTo>
                  <a:cubicBezTo>
                    <a:pt x="433892" y="326266"/>
                    <a:pt x="434596" y="326266"/>
                    <a:pt x="435301" y="325906"/>
                  </a:cubicBezTo>
                  <a:cubicBezTo>
                    <a:pt x="559723" y="279851"/>
                    <a:pt x="651366" y="158237"/>
                    <a:pt x="653128" y="26514"/>
                  </a:cubicBezTo>
                  <a:lnTo>
                    <a:pt x="653128" y="0"/>
                  </a:lnTo>
                  <a:lnTo>
                    <a:pt x="0" y="0"/>
                  </a:lnTo>
                  <a:lnTo>
                    <a:pt x="0" y="26494"/>
                  </a:lnTo>
                  <a:cubicBezTo>
                    <a:pt x="1762" y="158956"/>
                    <a:pt x="91995" y="280571"/>
                    <a:pt x="217827" y="325547"/>
                  </a:cubicBezTo>
                  <a:close/>
                </a:path>
              </a:pathLst>
            </a:custGeom>
            <a:solidFill>
              <a:srgbClr val="000000">
                <a:alpha val="0"/>
              </a:srgbClr>
            </a:solidFill>
            <a:ln w="76200" cap="sq">
              <a:solidFill>
                <a:srgbClr val="0B5452"/>
              </a:solidFill>
              <a:prstDash val="solid"/>
              <a:miter/>
            </a:ln>
          </p:spPr>
        </p:sp>
        <p:sp>
          <p:nvSpPr>
            <p:cNvPr name="TextBox 10" id="10"/>
            <p:cNvSpPr txBox="true"/>
            <p:nvPr/>
          </p:nvSpPr>
          <p:spPr>
            <a:xfrm>
              <a:off x="0" y="-57150"/>
              <a:ext cx="653128" cy="274766"/>
            </a:xfrm>
            <a:prstGeom prst="rect">
              <a:avLst/>
            </a:prstGeom>
          </p:spPr>
          <p:txBody>
            <a:bodyPr anchor="ctr" rtlCol="false" tIns="50800" lIns="50800" bIns="50800" rIns="50800"/>
            <a:lstStyle/>
            <a:p>
              <a:pPr algn="ctr">
                <a:lnSpc>
                  <a:spcPts val="3299"/>
                </a:lnSpc>
              </a:pPr>
            </a:p>
          </p:txBody>
        </p:sp>
      </p:grpSp>
      <p:sp>
        <p:nvSpPr>
          <p:cNvPr name="AutoShape 11" id="11"/>
          <p:cNvSpPr/>
          <p:nvPr/>
        </p:nvSpPr>
        <p:spPr>
          <a:xfrm flipV="true">
            <a:off x="1217856" y="9322479"/>
            <a:ext cx="14495772" cy="49292"/>
          </a:xfrm>
          <a:prstGeom prst="line">
            <a:avLst/>
          </a:prstGeom>
          <a:ln cap="flat" w="76200">
            <a:solidFill>
              <a:srgbClr val="0B5452"/>
            </a:solidFill>
            <a:prstDash val="solid"/>
            <a:headEnd type="none" len="sm" w="sm"/>
            <a:tailEnd type="none" len="sm" w="sm"/>
          </a:ln>
        </p:spPr>
      </p:sp>
      <p:sp>
        <p:nvSpPr>
          <p:cNvPr name="AutoShape 12" id="12"/>
          <p:cNvSpPr/>
          <p:nvPr/>
        </p:nvSpPr>
        <p:spPr>
          <a:xfrm>
            <a:off x="2720636" y="5972777"/>
            <a:ext cx="12922291" cy="0"/>
          </a:xfrm>
          <a:prstGeom prst="line">
            <a:avLst/>
          </a:prstGeom>
          <a:ln cap="flat" w="76200">
            <a:solidFill>
              <a:srgbClr val="0B5452"/>
            </a:solidFill>
            <a:prstDash val="solid"/>
            <a:headEnd type="none" len="sm" w="sm"/>
            <a:tailEnd type="none" len="sm" w="sm"/>
          </a:ln>
        </p:spPr>
      </p:sp>
      <p:sp>
        <p:nvSpPr>
          <p:cNvPr name="AutoShape 13" id="13"/>
          <p:cNvSpPr/>
          <p:nvPr/>
        </p:nvSpPr>
        <p:spPr>
          <a:xfrm>
            <a:off x="4332217" y="2627004"/>
            <a:ext cx="0" cy="830763"/>
          </a:xfrm>
          <a:prstGeom prst="line">
            <a:avLst/>
          </a:prstGeom>
          <a:ln cap="flat" w="76200">
            <a:solidFill>
              <a:srgbClr val="7ED957"/>
            </a:solidFill>
            <a:prstDash val="solid"/>
            <a:headEnd type="none" len="sm" w="sm"/>
            <a:tailEnd type="oval" len="lg" w="lg"/>
          </a:ln>
        </p:spPr>
      </p:sp>
      <p:sp>
        <p:nvSpPr>
          <p:cNvPr name="AutoShape 14" id="14"/>
          <p:cNvSpPr/>
          <p:nvPr/>
        </p:nvSpPr>
        <p:spPr>
          <a:xfrm>
            <a:off x="8110189" y="2627004"/>
            <a:ext cx="0" cy="830763"/>
          </a:xfrm>
          <a:prstGeom prst="line">
            <a:avLst/>
          </a:prstGeom>
          <a:ln cap="flat" w="76200">
            <a:solidFill>
              <a:srgbClr val="7ED957"/>
            </a:solidFill>
            <a:prstDash val="solid"/>
            <a:headEnd type="none" len="sm" w="sm"/>
            <a:tailEnd type="oval" len="lg" w="lg"/>
          </a:ln>
        </p:spPr>
      </p:sp>
      <p:sp>
        <p:nvSpPr>
          <p:cNvPr name="AutoShape 15" id="15"/>
          <p:cNvSpPr/>
          <p:nvPr/>
        </p:nvSpPr>
        <p:spPr>
          <a:xfrm>
            <a:off x="11916736" y="2627004"/>
            <a:ext cx="0" cy="830763"/>
          </a:xfrm>
          <a:prstGeom prst="line">
            <a:avLst/>
          </a:prstGeom>
          <a:ln cap="flat" w="76200">
            <a:solidFill>
              <a:srgbClr val="7ED957"/>
            </a:solidFill>
            <a:prstDash val="solid"/>
            <a:headEnd type="none" len="sm" w="sm"/>
            <a:tailEnd type="oval" len="lg" w="lg"/>
          </a:ln>
        </p:spPr>
      </p:sp>
      <p:sp>
        <p:nvSpPr>
          <p:cNvPr name="AutoShape 16" id="16"/>
          <p:cNvSpPr/>
          <p:nvPr/>
        </p:nvSpPr>
        <p:spPr>
          <a:xfrm>
            <a:off x="15761383" y="2627004"/>
            <a:ext cx="0" cy="830763"/>
          </a:xfrm>
          <a:prstGeom prst="line">
            <a:avLst/>
          </a:prstGeom>
          <a:ln cap="flat" w="76200">
            <a:solidFill>
              <a:srgbClr val="7ED957"/>
            </a:solidFill>
            <a:prstDash val="solid"/>
            <a:headEnd type="none" len="sm" w="sm"/>
            <a:tailEnd type="oval" len="lg" w="lg"/>
          </a:ln>
        </p:spPr>
      </p:sp>
      <p:sp>
        <p:nvSpPr>
          <p:cNvPr name="AutoShape 17" id="17"/>
          <p:cNvSpPr/>
          <p:nvPr/>
        </p:nvSpPr>
        <p:spPr>
          <a:xfrm>
            <a:off x="4804303" y="5993520"/>
            <a:ext cx="0" cy="830763"/>
          </a:xfrm>
          <a:prstGeom prst="line">
            <a:avLst/>
          </a:prstGeom>
          <a:ln cap="flat" w="76200">
            <a:solidFill>
              <a:srgbClr val="0B5452"/>
            </a:solidFill>
            <a:prstDash val="solid"/>
            <a:headEnd type="none" len="sm" w="sm"/>
            <a:tailEnd type="oval" len="lg" w="lg"/>
          </a:ln>
        </p:spPr>
      </p:sp>
      <p:sp>
        <p:nvSpPr>
          <p:cNvPr name="AutoShape 18" id="18"/>
          <p:cNvSpPr/>
          <p:nvPr/>
        </p:nvSpPr>
        <p:spPr>
          <a:xfrm>
            <a:off x="9144000" y="5993520"/>
            <a:ext cx="0" cy="830763"/>
          </a:xfrm>
          <a:prstGeom prst="line">
            <a:avLst/>
          </a:prstGeom>
          <a:ln cap="flat" w="76200">
            <a:solidFill>
              <a:srgbClr val="0B5452"/>
            </a:solidFill>
            <a:prstDash val="solid"/>
            <a:headEnd type="none" len="sm" w="sm"/>
            <a:tailEnd type="oval" len="lg" w="lg"/>
          </a:ln>
        </p:spPr>
      </p:sp>
      <p:grpSp>
        <p:nvGrpSpPr>
          <p:cNvPr name="Group 19" id="19"/>
          <p:cNvGrpSpPr/>
          <p:nvPr/>
        </p:nvGrpSpPr>
        <p:grpSpPr>
          <a:xfrm rot="0">
            <a:off x="14187902" y="3764915"/>
            <a:ext cx="3146962" cy="969010"/>
            <a:chOff x="0" y="0"/>
            <a:chExt cx="4195949" cy="1292013"/>
          </a:xfrm>
        </p:grpSpPr>
        <p:sp>
          <p:nvSpPr>
            <p:cNvPr name="TextBox 20" id="20"/>
            <p:cNvSpPr txBox="true"/>
            <p:nvPr/>
          </p:nvSpPr>
          <p:spPr>
            <a:xfrm rot="0">
              <a:off x="0" y="-28575"/>
              <a:ext cx="4195949" cy="672888"/>
            </a:xfrm>
            <a:prstGeom prst="rect">
              <a:avLst/>
            </a:prstGeom>
          </p:spPr>
          <p:txBody>
            <a:bodyPr anchor="t" rtlCol="false" tIns="0" lIns="0" bIns="0" rIns="0">
              <a:spAutoFit/>
            </a:bodyPr>
            <a:lstStyle/>
            <a:p>
              <a:pPr algn="ctr">
                <a:lnSpc>
                  <a:spcPts val="4160"/>
                </a:lnSpc>
              </a:pPr>
              <a:r>
                <a:rPr lang="en-US" sz="3200" spc="160">
                  <a:solidFill>
                    <a:srgbClr val="0B5452"/>
                  </a:solidFill>
                  <a:latin typeface="Aileron"/>
                </a:rPr>
                <a:t>SEP 2023</a:t>
              </a:r>
            </a:p>
          </p:txBody>
        </p:sp>
        <p:sp>
          <p:nvSpPr>
            <p:cNvPr name="TextBox 21" id="21"/>
            <p:cNvSpPr txBox="true"/>
            <p:nvPr/>
          </p:nvSpPr>
          <p:spPr>
            <a:xfrm rot="0">
              <a:off x="0" y="800523"/>
              <a:ext cx="4195949" cy="4914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rPr>
                <a:t>Data Analysis</a:t>
              </a:r>
            </a:p>
          </p:txBody>
        </p:sp>
      </p:grpSp>
      <p:grpSp>
        <p:nvGrpSpPr>
          <p:cNvPr name="Group 22" id="22"/>
          <p:cNvGrpSpPr/>
          <p:nvPr/>
        </p:nvGrpSpPr>
        <p:grpSpPr>
          <a:xfrm rot="0">
            <a:off x="10336735" y="3764915"/>
            <a:ext cx="3146962" cy="1492885"/>
            <a:chOff x="0" y="0"/>
            <a:chExt cx="4195949" cy="1990513"/>
          </a:xfrm>
        </p:grpSpPr>
        <p:sp>
          <p:nvSpPr>
            <p:cNvPr name="TextBox 23" id="23"/>
            <p:cNvSpPr txBox="true"/>
            <p:nvPr/>
          </p:nvSpPr>
          <p:spPr>
            <a:xfrm rot="0">
              <a:off x="0" y="-28575"/>
              <a:ext cx="4195949" cy="1371388"/>
            </a:xfrm>
            <a:prstGeom prst="rect">
              <a:avLst/>
            </a:prstGeom>
          </p:spPr>
          <p:txBody>
            <a:bodyPr anchor="t" rtlCol="false" tIns="0" lIns="0" bIns="0" rIns="0">
              <a:spAutoFit/>
            </a:bodyPr>
            <a:lstStyle/>
            <a:p>
              <a:pPr algn="ctr">
                <a:lnSpc>
                  <a:spcPts val="4160"/>
                </a:lnSpc>
              </a:pPr>
              <a:r>
                <a:rPr lang="en-US" sz="3200" spc="160">
                  <a:solidFill>
                    <a:srgbClr val="0B5452"/>
                  </a:solidFill>
                  <a:latin typeface="Aileron"/>
                </a:rPr>
                <a:t>01-10 OCT 2023</a:t>
              </a:r>
            </a:p>
          </p:txBody>
        </p:sp>
        <p:sp>
          <p:nvSpPr>
            <p:cNvPr name="TextBox 24" id="24"/>
            <p:cNvSpPr txBox="true"/>
            <p:nvPr/>
          </p:nvSpPr>
          <p:spPr>
            <a:xfrm rot="0">
              <a:off x="0" y="1499023"/>
              <a:ext cx="4195949" cy="4914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rPr>
                <a:t>EDA</a:t>
              </a:r>
            </a:p>
          </p:txBody>
        </p:sp>
      </p:grpSp>
      <p:grpSp>
        <p:nvGrpSpPr>
          <p:cNvPr name="Group 25" id="25"/>
          <p:cNvGrpSpPr/>
          <p:nvPr/>
        </p:nvGrpSpPr>
        <p:grpSpPr>
          <a:xfrm rot="0">
            <a:off x="6470033" y="3764915"/>
            <a:ext cx="3280312" cy="1492885"/>
            <a:chOff x="0" y="0"/>
            <a:chExt cx="4373749" cy="1990513"/>
          </a:xfrm>
        </p:grpSpPr>
        <p:sp>
          <p:nvSpPr>
            <p:cNvPr name="TextBox 26" id="26"/>
            <p:cNvSpPr txBox="true"/>
            <p:nvPr/>
          </p:nvSpPr>
          <p:spPr>
            <a:xfrm rot="0">
              <a:off x="0" y="-28575"/>
              <a:ext cx="4373749" cy="1371388"/>
            </a:xfrm>
            <a:prstGeom prst="rect">
              <a:avLst/>
            </a:prstGeom>
          </p:spPr>
          <p:txBody>
            <a:bodyPr anchor="t" rtlCol="false" tIns="0" lIns="0" bIns="0" rIns="0">
              <a:spAutoFit/>
            </a:bodyPr>
            <a:lstStyle/>
            <a:p>
              <a:pPr algn="ctr">
                <a:lnSpc>
                  <a:spcPts val="4160"/>
                </a:lnSpc>
              </a:pPr>
              <a:r>
                <a:rPr lang="en-US" sz="3200" spc="160">
                  <a:solidFill>
                    <a:srgbClr val="0B5452"/>
                  </a:solidFill>
                  <a:latin typeface="Aileron"/>
                </a:rPr>
                <a:t>11-20 OCT 2023</a:t>
              </a:r>
            </a:p>
          </p:txBody>
        </p:sp>
        <p:sp>
          <p:nvSpPr>
            <p:cNvPr name="TextBox 27" id="27"/>
            <p:cNvSpPr txBox="true"/>
            <p:nvPr/>
          </p:nvSpPr>
          <p:spPr>
            <a:xfrm rot="0">
              <a:off x="0" y="1499023"/>
              <a:ext cx="4373749" cy="4914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rPr>
                <a:t>Data Preprocessing</a:t>
              </a:r>
            </a:p>
          </p:txBody>
        </p:sp>
      </p:grpSp>
      <p:grpSp>
        <p:nvGrpSpPr>
          <p:cNvPr name="Group 28" id="28"/>
          <p:cNvGrpSpPr/>
          <p:nvPr/>
        </p:nvGrpSpPr>
        <p:grpSpPr>
          <a:xfrm rot="0">
            <a:off x="2796836" y="3764915"/>
            <a:ext cx="3146962" cy="1492885"/>
            <a:chOff x="0" y="0"/>
            <a:chExt cx="4195949" cy="1990513"/>
          </a:xfrm>
        </p:grpSpPr>
        <p:sp>
          <p:nvSpPr>
            <p:cNvPr name="TextBox 29" id="29"/>
            <p:cNvSpPr txBox="true"/>
            <p:nvPr/>
          </p:nvSpPr>
          <p:spPr>
            <a:xfrm rot="0">
              <a:off x="0" y="-28575"/>
              <a:ext cx="4195949" cy="1371388"/>
            </a:xfrm>
            <a:prstGeom prst="rect">
              <a:avLst/>
            </a:prstGeom>
          </p:spPr>
          <p:txBody>
            <a:bodyPr anchor="t" rtlCol="false" tIns="0" lIns="0" bIns="0" rIns="0">
              <a:spAutoFit/>
            </a:bodyPr>
            <a:lstStyle/>
            <a:p>
              <a:pPr algn="ctr">
                <a:lnSpc>
                  <a:spcPts val="4160"/>
                </a:lnSpc>
              </a:pPr>
              <a:r>
                <a:rPr lang="en-US" sz="3200" spc="160">
                  <a:solidFill>
                    <a:srgbClr val="0B5452"/>
                  </a:solidFill>
                  <a:latin typeface="Aileron"/>
                </a:rPr>
                <a:t>21-31 OCT 2023</a:t>
              </a:r>
            </a:p>
          </p:txBody>
        </p:sp>
        <p:sp>
          <p:nvSpPr>
            <p:cNvPr name="TextBox 30" id="30"/>
            <p:cNvSpPr txBox="true"/>
            <p:nvPr/>
          </p:nvSpPr>
          <p:spPr>
            <a:xfrm rot="0">
              <a:off x="0" y="1499023"/>
              <a:ext cx="4195949" cy="4914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rPr>
                <a:t>Hypothesis tests</a:t>
              </a:r>
            </a:p>
          </p:txBody>
        </p:sp>
      </p:grpSp>
      <p:grpSp>
        <p:nvGrpSpPr>
          <p:cNvPr name="Group 31" id="31"/>
          <p:cNvGrpSpPr/>
          <p:nvPr/>
        </p:nvGrpSpPr>
        <p:grpSpPr>
          <a:xfrm rot="0">
            <a:off x="7570519" y="7134548"/>
            <a:ext cx="3146962" cy="1902460"/>
            <a:chOff x="0" y="0"/>
            <a:chExt cx="4195949" cy="2536613"/>
          </a:xfrm>
        </p:grpSpPr>
        <p:sp>
          <p:nvSpPr>
            <p:cNvPr name="TextBox 32" id="32"/>
            <p:cNvSpPr txBox="true"/>
            <p:nvPr/>
          </p:nvSpPr>
          <p:spPr>
            <a:xfrm rot="0">
              <a:off x="0" y="-28575"/>
              <a:ext cx="4195949" cy="1371388"/>
            </a:xfrm>
            <a:prstGeom prst="rect">
              <a:avLst/>
            </a:prstGeom>
          </p:spPr>
          <p:txBody>
            <a:bodyPr anchor="t" rtlCol="false" tIns="0" lIns="0" bIns="0" rIns="0">
              <a:spAutoFit/>
            </a:bodyPr>
            <a:lstStyle/>
            <a:p>
              <a:pPr algn="ctr">
                <a:lnSpc>
                  <a:spcPts val="4160"/>
                </a:lnSpc>
              </a:pPr>
              <a:r>
                <a:rPr lang="en-US" sz="3200" spc="160">
                  <a:solidFill>
                    <a:srgbClr val="0B5452"/>
                  </a:solidFill>
                  <a:latin typeface="Aileron"/>
                </a:rPr>
                <a:t>11-20 NOV 2023</a:t>
              </a:r>
            </a:p>
          </p:txBody>
        </p:sp>
        <p:sp>
          <p:nvSpPr>
            <p:cNvPr name="TextBox 33" id="33"/>
            <p:cNvSpPr txBox="true"/>
            <p:nvPr/>
          </p:nvSpPr>
          <p:spPr>
            <a:xfrm rot="0">
              <a:off x="0" y="1499023"/>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rPr>
                <a:t>Apply ML Model/Classifier</a:t>
              </a:r>
            </a:p>
          </p:txBody>
        </p:sp>
      </p:grpSp>
      <p:grpSp>
        <p:nvGrpSpPr>
          <p:cNvPr name="Group 34" id="34"/>
          <p:cNvGrpSpPr/>
          <p:nvPr/>
        </p:nvGrpSpPr>
        <p:grpSpPr>
          <a:xfrm rot="0">
            <a:off x="3230822" y="7134548"/>
            <a:ext cx="3146962" cy="1492885"/>
            <a:chOff x="0" y="0"/>
            <a:chExt cx="4195949" cy="1990513"/>
          </a:xfrm>
        </p:grpSpPr>
        <p:sp>
          <p:nvSpPr>
            <p:cNvPr name="TextBox 35" id="35"/>
            <p:cNvSpPr txBox="true"/>
            <p:nvPr/>
          </p:nvSpPr>
          <p:spPr>
            <a:xfrm rot="0">
              <a:off x="0" y="-28575"/>
              <a:ext cx="4195949" cy="1371388"/>
            </a:xfrm>
            <a:prstGeom prst="rect">
              <a:avLst/>
            </a:prstGeom>
          </p:spPr>
          <p:txBody>
            <a:bodyPr anchor="t" rtlCol="false" tIns="0" lIns="0" bIns="0" rIns="0">
              <a:spAutoFit/>
            </a:bodyPr>
            <a:lstStyle/>
            <a:p>
              <a:pPr algn="ctr">
                <a:lnSpc>
                  <a:spcPts val="4160"/>
                </a:lnSpc>
              </a:pPr>
              <a:r>
                <a:rPr lang="en-US" sz="3200" spc="160">
                  <a:solidFill>
                    <a:srgbClr val="0B5452"/>
                  </a:solidFill>
                  <a:latin typeface="Aileron"/>
                </a:rPr>
                <a:t>01-10 NOV 2023</a:t>
              </a:r>
            </a:p>
          </p:txBody>
        </p:sp>
        <p:sp>
          <p:nvSpPr>
            <p:cNvPr name="TextBox 36" id="36"/>
            <p:cNvSpPr txBox="true"/>
            <p:nvPr/>
          </p:nvSpPr>
          <p:spPr>
            <a:xfrm rot="0">
              <a:off x="0" y="1499023"/>
              <a:ext cx="4195949" cy="4914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rPr>
                <a:t>Data Re-analysis</a:t>
              </a:r>
            </a:p>
          </p:txBody>
        </p:sp>
      </p:grpSp>
      <p:grpSp>
        <p:nvGrpSpPr>
          <p:cNvPr name="Group 37" id="37"/>
          <p:cNvGrpSpPr/>
          <p:nvPr/>
        </p:nvGrpSpPr>
        <p:grpSpPr>
          <a:xfrm rot="-10800000">
            <a:off x="15302546" y="1385527"/>
            <a:ext cx="1153016" cy="1153016"/>
            <a:chOff x="0" y="0"/>
            <a:chExt cx="6350000" cy="6350000"/>
          </a:xfrm>
        </p:grpSpPr>
        <p:sp>
          <p:nvSpPr>
            <p:cNvPr name="Freeform 38" id="3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39" id="39"/>
          <p:cNvGrpSpPr/>
          <p:nvPr/>
        </p:nvGrpSpPr>
        <p:grpSpPr>
          <a:xfrm rot="-10800000">
            <a:off x="16166777" y="-899805"/>
            <a:ext cx="2615770" cy="2615770"/>
            <a:chOff x="0" y="0"/>
            <a:chExt cx="6350000" cy="6350000"/>
          </a:xfrm>
        </p:grpSpPr>
        <p:sp>
          <p:nvSpPr>
            <p:cNvPr name="Freeform 40" id="4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41" id="41"/>
          <p:cNvGrpSpPr/>
          <p:nvPr/>
        </p:nvGrpSpPr>
        <p:grpSpPr>
          <a:xfrm rot="-10800000">
            <a:off x="1837834" y="1385527"/>
            <a:ext cx="1153016" cy="1153016"/>
            <a:chOff x="0" y="0"/>
            <a:chExt cx="6350000" cy="6350000"/>
          </a:xfrm>
        </p:grpSpPr>
        <p:sp>
          <p:nvSpPr>
            <p:cNvPr name="Freeform 42" id="4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43" id="43"/>
          <p:cNvGrpSpPr/>
          <p:nvPr/>
        </p:nvGrpSpPr>
        <p:grpSpPr>
          <a:xfrm rot="-10800000">
            <a:off x="-700462" y="-653734"/>
            <a:ext cx="2615770" cy="2615770"/>
            <a:chOff x="0" y="0"/>
            <a:chExt cx="6350000" cy="6350000"/>
          </a:xfrm>
        </p:grpSpPr>
        <p:sp>
          <p:nvSpPr>
            <p:cNvPr name="Freeform 44" id="4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AutoShape 45" id="45"/>
          <p:cNvSpPr/>
          <p:nvPr/>
        </p:nvSpPr>
        <p:spPr>
          <a:xfrm>
            <a:off x="12514820" y="6010877"/>
            <a:ext cx="0" cy="830763"/>
          </a:xfrm>
          <a:prstGeom prst="line">
            <a:avLst/>
          </a:prstGeom>
          <a:ln cap="flat" w="76200">
            <a:solidFill>
              <a:srgbClr val="0B5452"/>
            </a:solidFill>
            <a:prstDash val="solid"/>
            <a:headEnd type="none" len="sm" w="sm"/>
            <a:tailEnd type="oval" len="lg" w="lg"/>
          </a:ln>
        </p:spPr>
      </p:sp>
      <p:grpSp>
        <p:nvGrpSpPr>
          <p:cNvPr name="Group 46" id="46"/>
          <p:cNvGrpSpPr/>
          <p:nvPr/>
        </p:nvGrpSpPr>
        <p:grpSpPr>
          <a:xfrm rot="0">
            <a:off x="11050465" y="7134548"/>
            <a:ext cx="3146962" cy="1492885"/>
            <a:chOff x="0" y="0"/>
            <a:chExt cx="4195949" cy="1990513"/>
          </a:xfrm>
        </p:grpSpPr>
        <p:sp>
          <p:nvSpPr>
            <p:cNvPr name="TextBox 47" id="47"/>
            <p:cNvSpPr txBox="true"/>
            <p:nvPr/>
          </p:nvSpPr>
          <p:spPr>
            <a:xfrm rot="0">
              <a:off x="0" y="-28575"/>
              <a:ext cx="4195949" cy="1371388"/>
            </a:xfrm>
            <a:prstGeom prst="rect">
              <a:avLst/>
            </a:prstGeom>
          </p:spPr>
          <p:txBody>
            <a:bodyPr anchor="t" rtlCol="false" tIns="0" lIns="0" bIns="0" rIns="0">
              <a:spAutoFit/>
            </a:bodyPr>
            <a:lstStyle/>
            <a:p>
              <a:pPr algn="ctr">
                <a:lnSpc>
                  <a:spcPts val="4160"/>
                </a:lnSpc>
              </a:pPr>
              <a:r>
                <a:rPr lang="en-US" sz="3200" spc="160">
                  <a:solidFill>
                    <a:srgbClr val="0B5452"/>
                  </a:solidFill>
                  <a:latin typeface="Aileron"/>
                </a:rPr>
                <a:t>21-25 NOV 2023</a:t>
              </a:r>
            </a:p>
          </p:txBody>
        </p:sp>
        <p:sp>
          <p:nvSpPr>
            <p:cNvPr name="TextBox 48" id="48"/>
            <p:cNvSpPr txBox="true"/>
            <p:nvPr/>
          </p:nvSpPr>
          <p:spPr>
            <a:xfrm rot="0">
              <a:off x="0" y="1499023"/>
              <a:ext cx="4195949" cy="491490"/>
            </a:xfrm>
            <a:prstGeom prst="rect">
              <a:avLst/>
            </a:prstGeom>
          </p:spPr>
          <p:txBody>
            <a:bodyPr anchor="t" rtlCol="false" tIns="0" lIns="0" bIns="0" rIns="0">
              <a:spAutoFit/>
            </a:bodyPr>
            <a:lstStyle/>
            <a:p>
              <a:pPr algn="ctr">
                <a:lnSpc>
                  <a:spcPts val="3299"/>
                </a:lnSpc>
              </a:pPr>
              <a:r>
                <a:rPr lang="en-US" sz="2199" spc="65">
                  <a:solidFill>
                    <a:srgbClr val="FFFFFF"/>
                  </a:solidFill>
                  <a:latin typeface="Aileron"/>
                </a:rPr>
                <a:t>Model Evaluation</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2"/>
            <a:stretch>
              <a:fillRect l="0" t="0" r="0" b="0"/>
            </a:stretch>
          </a:blipFill>
        </p:spPr>
      </p:sp>
      <p:sp>
        <p:nvSpPr>
          <p:cNvPr name="Freeform 3" id="3"/>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3"/>
            <a:stretch>
              <a:fillRect l="0" t="0" r="0" b="0"/>
            </a:stretch>
          </a:blipFill>
        </p:spPr>
      </p:sp>
      <p:sp>
        <p:nvSpPr>
          <p:cNvPr name="TextBox 4" id="4"/>
          <p:cNvSpPr txBox="true"/>
          <p:nvPr/>
        </p:nvSpPr>
        <p:spPr>
          <a:xfrm rot="0">
            <a:off x="1561108" y="620590"/>
            <a:ext cx="16230600" cy="2200275"/>
          </a:xfrm>
          <a:prstGeom prst="rect">
            <a:avLst/>
          </a:prstGeom>
        </p:spPr>
        <p:txBody>
          <a:bodyPr anchor="t" rtlCol="false" tIns="0" lIns="0" bIns="0" rIns="0">
            <a:spAutoFit/>
          </a:bodyPr>
          <a:lstStyle/>
          <a:p>
            <a:pPr algn="ctr" marL="0" indent="0" lvl="0">
              <a:lnSpc>
                <a:spcPts val="8760"/>
              </a:lnSpc>
              <a:spcBef>
                <a:spcPct val="0"/>
              </a:spcBef>
            </a:pPr>
            <a:r>
              <a:rPr lang="en-US" sz="7300">
                <a:solidFill>
                  <a:srgbClr val="FFFFFF"/>
                </a:solidFill>
                <a:latin typeface="Open Sans Bold"/>
              </a:rPr>
              <a:t>DATASET VISUALIZATION &amp; DISTRIBUTION</a:t>
            </a:r>
          </a:p>
        </p:txBody>
      </p:sp>
      <p:grpSp>
        <p:nvGrpSpPr>
          <p:cNvPr name="Group 5" id="5"/>
          <p:cNvGrpSpPr/>
          <p:nvPr/>
        </p:nvGrpSpPr>
        <p:grpSpPr>
          <a:xfrm rot="-10800000">
            <a:off x="15293021"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16157252" y="-899805"/>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837834"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700462" y="-653734"/>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Freeform 13" id="13"/>
          <p:cNvSpPr/>
          <p:nvPr/>
        </p:nvSpPr>
        <p:spPr>
          <a:xfrm flipH="false" flipV="false" rot="0">
            <a:off x="607423" y="3608646"/>
            <a:ext cx="6759053" cy="5940046"/>
          </a:xfrm>
          <a:custGeom>
            <a:avLst/>
            <a:gdLst/>
            <a:ahLst/>
            <a:cxnLst/>
            <a:rect r="r" b="b" t="t" l="l"/>
            <a:pathLst>
              <a:path h="5940046" w="6759053">
                <a:moveTo>
                  <a:pt x="0" y="0"/>
                </a:moveTo>
                <a:lnTo>
                  <a:pt x="6759052" y="0"/>
                </a:lnTo>
                <a:lnTo>
                  <a:pt x="6759052" y="5940046"/>
                </a:lnTo>
                <a:lnTo>
                  <a:pt x="0" y="5940046"/>
                </a:lnTo>
                <a:lnTo>
                  <a:pt x="0" y="0"/>
                </a:lnTo>
                <a:close/>
              </a:path>
            </a:pathLst>
          </a:custGeom>
          <a:blipFill>
            <a:blip r:embed="rId4"/>
            <a:stretch>
              <a:fillRect l="0" t="0" r="0" b="0"/>
            </a:stretch>
          </a:blipFill>
        </p:spPr>
      </p:sp>
      <p:sp>
        <p:nvSpPr>
          <p:cNvPr name="Freeform 14" id="14"/>
          <p:cNvSpPr/>
          <p:nvPr/>
        </p:nvSpPr>
        <p:spPr>
          <a:xfrm flipH="false" flipV="false" rot="0">
            <a:off x="8801500" y="3608646"/>
            <a:ext cx="7068029" cy="6249892"/>
          </a:xfrm>
          <a:custGeom>
            <a:avLst/>
            <a:gdLst/>
            <a:ahLst/>
            <a:cxnLst/>
            <a:rect r="r" b="b" t="t" l="l"/>
            <a:pathLst>
              <a:path h="6249892" w="7068029">
                <a:moveTo>
                  <a:pt x="0" y="0"/>
                </a:moveTo>
                <a:lnTo>
                  <a:pt x="7068029" y="0"/>
                </a:lnTo>
                <a:lnTo>
                  <a:pt x="7068029" y="6249891"/>
                </a:lnTo>
                <a:lnTo>
                  <a:pt x="0" y="6249891"/>
                </a:lnTo>
                <a:lnTo>
                  <a:pt x="0" y="0"/>
                </a:lnTo>
                <a:close/>
              </a:path>
            </a:pathLst>
          </a:custGeom>
          <a:blipFill>
            <a:blip r:embed="rId5"/>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6626586" y="5562959"/>
            <a:ext cx="5696288" cy="4468640"/>
          </a:xfrm>
          <a:custGeom>
            <a:avLst/>
            <a:gdLst/>
            <a:ahLst/>
            <a:cxnLst/>
            <a:rect r="r" b="b" t="t" l="l"/>
            <a:pathLst>
              <a:path h="4468640" w="5696288">
                <a:moveTo>
                  <a:pt x="0" y="0"/>
                </a:moveTo>
                <a:lnTo>
                  <a:pt x="5696288" y="0"/>
                </a:lnTo>
                <a:lnTo>
                  <a:pt x="5696288" y="4468640"/>
                </a:lnTo>
                <a:lnTo>
                  <a:pt x="0" y="4468640"/>
                </a:lnTo>
                <a:lnTo>
                  <a:pt x="0" y="0"/>
                </a:lnTo>
                <a:close/>
              </a:path>
            </a:pathLst>
          </a:custGeom>
          <a:blipFill>
            <a:blip r:embed="rId2"/>
            <a:stretch>
              <a:fillRect l="0" t="0" r="0" b="0"/>
            </a:stretch>
          </a:blipFill>
        </p:spPr>
      </p:sp>
      <p:sp>
        <p:nvSpPr>
          <p:cNvPr name="Freeform 3" id="3"/>
          <p:cNvSpPr/>
          <p:nvPr/>
        </p:nvSpPr>
        <p:spPr>
          <a:xfrm flipH="false" flipV="false" rot="0">
            <a:off x="0" y="5372131"/>
            <a:ext cx="6278734" cy="4850296"/>
          </a:xfrm>
          <a:custGeom>
            <a:avLst/>
            <a:gdLst/>
            <a:ahLst/>
            <a:cxnLst/>
            <a:rect r="r" b="b" t="t" l="l"/>
            <a:pathLst>
              <a:path h="4850296" w="6278734">
                <a:moveTo>
                  <a:pt x="0" y="0"/>
                </a:moveTo>
                <a:lnTo>
                  <a:pt x="6278734" y="0"/>
                </a:lnTo>
                <a:lnTo>
                  <a:pt x="6278734" y="4850295"/>
                </a:lnTo>
                <a:lnTo>
                  <a:pt x="0" y="4850295"/>
                </a:lnTo>
                <a:lnTo>
                  <a:pt x="0" y="0"/>
                </a:lnTo>
                <a:close/>
              </a:path>
            </a:pathLst>
          </a:custGeom>
          <a:blipFill>
            <a:blip r:embed="rId3"/>
            <a:stretch>
              <a:fillRect l="0" t="0" r="0" b="0"/>
            </a:stretch>
          </a:blipFill>
        </p:spPr>
      </p:sp>
      <p:sp>
        <p:nvSpPr>
          <p:cNvPr name="Freeform 4" id="4"/>
          <p:cNvSpPr/>
          <p:nvPr/>
        </p:nvSpPr>
        <p:spPr>
          <a:xfrm flipH="false" flipV="false" rot="0">
            <a:off x="218640" y="383094"/>
            <a:ext cx="5841454" cy="4512498"/>
          </a:xfrm>
          <a:custGeom>
            <a:avLst/>
            <a:gdLst/>
            <a:ahLst/>
            <a:cxnLst/>
            <a:rect r="r" b="b" t="t" l="l"/>
            <a:pathLst>
              <a:path h="4512498" w="5841454">
                <a:moveTo>
                  <a:pt x="0" y="0"/>
                </a:moveTo>
                <a:lnTo>
                  <a:pt x="5841454" y="0"/>
                </a:lnTo>
                <a:lnTo>
                  <a:pt x="5841454" y="4512498"/>
                </a:lnTo>
                <a:lnTo>
                  <a:pt x="0" y="4512498"/>
                </a:lnTo>
                <a:lnTo>
                  <a:pt x="0" y="0"/>
                </a:lnTo>
                <a:close/>
              </a:path>
            </a:pathLst>
          </a:custGeom>
          <a:blipFill>
            <a:blip r:embed="rId4"/>
            <a:stretch>
              <a:fillRect l="0" t="0" r="0" b="0"/>
            </a:stretch>
          </a:blipFill>
        </p:spPr>
      </p:sp>
      <p:sp>
        <p:nvSpPr>
          <p:cNvPr name="Freeform 5" id="5"/>
          <p:cNvSpPr/>
          <p:nvPr/>
        </p:nvSpPr>
        <p:spPr>
          <a:xfrm flipH="false" flipV="false" rot="0">
            <a:off x="6449683" y="383094"/>
            <a:ext cx="5980883" cy="4620207"/>
          </a:xfrm>
          <a:custGeom>
            <a:avLst/>
            <a:gdLst/>
            <a:ahLst/>
            <a:cxnLst/>
            <a:rect r="r" b="b" t="t" l="l"/>
            <a:pathLst>
              <a:path h="4620207" w="5980883">
                <a:moveTo>
                  <a:pt x="0" y="0"/>
                </a:moveTo>
                <a:lnTo>
                  <a:pt x="5980884" y="0"/>
                </a:lnTo>
                <a:lnTo>
                  <a:pt x="5980884" y="4620207"/>
                </a:lnTo>
                <a:lnTo>
                  <a:pt x="0" y="4620207"/>
                </a:lnTo>
                <a:lnTo>
                  <a:pt x="0" y="0"/>
                </a:lnTo>
                <a:close/>
              </a:path>
            </a:pathLst>
          </a:custGeom>
          <a:blipFill>
            <a:blip r:embed="rId5"/>
            <a:stretch>
              <a:fillRect l="0" t="0" r="0" b="0"/>
            </a:stretch>
          </a:blipFill>
        </p:spPr>
      </p:sp>
      <p:sp>
        <p:nvSpPr>
          <p:cNvPr name="Freeform 6" id="6"/>
          <p:cNvSpPr/>
          <p:nvPr/>
        </p:nvSpPr>
        <p:spPr>
          <a:xfrm flipH="false" flipV="false" rot="0">
            <a:off x="12505890" y="5562959"/>
            <a:ext cx="5782110" cy="4466656"/>
          </a:xfrm>
          <a:custGeom>
            <a:avLst/>
            <a:gdLst/>
            <a:ahLst/>
            <a:cxnLst/>
            <a:rect r="r" b="b" t="t" l="l"/>
            <a:pathLst>
              <a:path h="4466656" w="5782110">
                <a:moveTo>
                  <a:pt x="0" y="0"/>
                </a:moveTo>
                <a:lnTo>
                  <a:pt x="5782110" y="0"/>
                </a:lnTo>
                <a:lnTo>
                  <a:pt x="5782110" y="4466655"/>
                </a:lnTo>
                <a:lnTo>
                  <a:pt x="0" y="4466655"/>
                </a:lnTo>
                <a:lnTo>
                  <a:pt x="0" y="0"/>
                </a:lnTo>
                <a:close/>
              </a:path>
            </a:pathLst>
          </a:custGeom>
          <a:blipFill>
            <a:blip r:embed="rId6"/>
            <a:stretch>
              <a:fillRect l="0" t="0" r="0" b="0"/>
            </a:stretch>
          </a:blipFill>
        </p:spPr>
      </p:sp>
      <p:sp>
        <p:nvSpPr>
          <p:cNvPr name="Freeform 7" id="7"/>
          <p:cNvSpPr/>
          <p:nvPr/>
        </p:nvSpPr>
        <p:spPr>
          <a:xfrm flipH="false" flipV="false" rot="0">
            <a:off x="12505890" y="383094"/>
            <a:ext cx="6209241" cy="4502485"/>
          </a:xfrm>
          <a:custGeom>
            <a:avLst/>
            <a:gdLst/>
            <a:ahLst/>
            <a:cxnLst/>
            <a:rect r="r" b="b" t="t" l="l"/>
            <a:pathLst>
              <a:path h="4502485" w="6209241">
                <a:moveTo>
                  <a:pt x="0" y="0"/>
                </a:moveTo>
                <a:lnTo>
                  <a:pt x="6209240" y="0"/>
                </a:lnTo>
                <a:lnTo>
                  <a:pt x="6209240" y="4502485"/>
                </a:lnTo>
                <a:lnTo>
                  <a:pt x="0" y="4502485"/>
                </a:lnTo>
                <a:lnTo>
                  <a:pt x="0" y="0"/>
                </a:lnTo>
                <a:close/>
              </a:path>
            </a:pathLst>
          </a:custGeom>
          <a:blipFill>
            <a:blip r:embed="rId7"/>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TextBox 2" id="2"/>
          <p:cNvSpPr txBox="true"/>
          <p:nvPr/>
        </p:nvSpPr>
        <p:spPr>
          <a:xfrm rot="0">
            <a:off x="1028700" y="847610"/>
            <a:ext cx="16230600" cy="2238375"/>
          </a:xfrm>
          <a:prstGeom prst="rect">
            <a:avLst/>
          </a:prstGeom>
        </p:spPr>
        <p:txBody>
          <a:bodyPr anchor="t" rtlCol="false" tIns="0" lIns="0" bIns="0" rIns="0">
            <a:spAutoFit/>
          </a:bodyPr>
          <a:lstStyle/>
          <a:p>
            <a:pPr algn="ctr" marL="0" indent="0" lvl="0">
              <a:lnSpc>
                <a:spcPts val="8880"/>
              </a:lnSpc>
              <a:spcBef>
                <a:spcPct val="0"/>
              </a:spcBef>
            </a:pPr>
            <a:r>
              <a:rPr lang="en-US" sz="7400">
                <a:solidFill>
                  <a:srgbClr val="FFFFFF"/>
                </a:solidFill>
                <a:latin typeface="Open Sans Bold"/>
              </a:rPr>
              <a:t>WHY PREPROCESSING IS NEEDED/ CHALLENGES</a:t>
            </a:r>
          </a:p>
        </p:txBody>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2"/>
            <a:stretch>
              <a:fillRect l="0" t="0" r="0" b="0"/>
            </a:stretch>
          </a:blipFill>
        </p:spPr>
      </p:sp>
      <p:grpSp>
        <p:nvGrpSpPr>
          <p:cNvPr name="Group 4" id="4"/>
          <p:cNvGrpSpPr/>
          <p:nvPr/>
        </p:nvGrpSpPr>
        <p:grpSpPr>
          <a:xfrm rot="-10800000">
            <a:off x="15293021" y="1385527"/>
            <a:ext cx="1153016" cy="115301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6" id="6"/>
          <p:cNvGrpSpPr/>
          <p:nvPr/>
        </p:nvGrpSpPr>
        <p:grpSpPr>
          <a:xfrm rot="-10800000">
            <a:off x="16157252" y="-899805"/>
            <a:ext cx="2615770" cy="261577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8" id="8"/>
          <p:cNvGrpSpPr/>
          <p:nvPr/>
        </p:nvGrpSpPr>
        <p:grpSpPr>
          <a:xfrm rot="-10800000">
            <a:off x="1837834" y="1385527"/>
            <a:ext cx="1153016" cy="1153016"/>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0" id="10"/>
          <p:cNvGrpSpPr/>
          <p:nvPr/>
        </p:nvGrpSpPr>
        <p:grpSpPr>
          <a:xfrm rot="-10800000">
            <a:off x="-700462" y="-653734"/>
            <a:ext cx="2615770" cy="2615770"/>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2" id="12"/>
          <p:cNvSpPr txBox="true"/>
          <p:nvPr/>
        </p:nvSpPr>
        <p:spPr>
          <a:xfrm rot="0">
            <a:off x="2414342" y="3750855"/>
            <a:ext cx="10120080" cy="5220708"/>
          </a:xfrm>
          <a:prstGeom prst="rect">
            <a:avLst/>
          </a:prstGeom>
        </p:spPr>
        <p:txBody>
          <a:bodyPr anchor="t" rtlCol="false" tIns="0" lIns="0" bIns="0" rIns="0">
            <a:spAutoFit/>
          </a:bodyPr>
          <a:lstStyle/>
          <a:p>
            <a:pPr marL="639134" indent="-319567" lvl="1">
              <a:lnSpc>
                <a:spcPts val="4144"/>
              </a:lnSpc>
              <a:buFont typeface="Arial"/>
              <a:buChar char="•"/>
            </a:pPr>
            <a:r>
              <a:rPr lang="en-US" sz="2960">
                <a:solidFill>
                  <a:srgbClr val="FFFFFF"/>
                </a:solidFill>
                <a:latin typeface="Open Sans"/>
              </a:rPr>
              <a:t>Missing data</a:t>
            </a:r>
          </a:p>
          <a:p>
            <a:pPr marL="639134" indent="-319567" lvl="1">
              <a:lnSpc>
                <a:spcPts val="4144"/>
              </a:lnSpc>
              <a:buFont typeface="Arial"/>
              <a:buChar char="•"/>
            </a:pPr>
            <a:r>
              <a:rPr lang="en-US" sz="2960">
                <a:solidFill>
                  <a:srgbClr val="FFFFFF"/>
                </a:solidFill>
                <a:latin typeface="Open Sans"/>
              </a:rPr>
              <a:t>O</a:t>
            </a:r>
            <a:r>
              <a:rPr lang="en-US" sz="2960">
                <a:solidFill>
                  <a:srgbClr val="FFFFFF"/>
                </a:solidFill>
                <a:latin typeface="Open Sans"/>
              </a:rPr>
              <a:t>utliers</a:t>
            </a:r>
          </a:p>
          <a:p>
            <a:pPr marL="639134" indent="-319567" lvl="1">
              <a:lnSpc>
                <a:spcPts val="4144"/>
              </a:lnSpc>
              <a:buFont typeface="Arial"/>
              <a:buChar char="•"/>
            </a:pPr>
            <a:r>
              <a:rPr lang="en-US" sz="2960">
                <a:solidFill>
                  <a:srgbClr val="FFFFFF"/>
                </a:solidFill>
                <a:latin typeface="Open Sans"/>
              </a:rPr>
              <a:t>D</a:t>
            </a:r>
            <a:r>
              <a:rPr lang="en-US" sz="2960">
                <a:solidFill>
                  <a:srgbClr val="FFFFFF"/>
                </a:solidFill>
                <a:latin typeface="Open Sans"/>
              </a:rPr>
              <a:t>ata Scaling</a:t>
            </a:r>
          </a:p>
          <a:p>
            <a:pPr marL="639134" indent="-319567" lvl="1">
              <a:lnSpc>
                <a:spcPts val="4144"/>
              </a:lnSpc>
              <a:buFont typeface="Arial"/>
              <a:buChar char="•"/>
            </a:pPr>
            <a:r>
              <a:rPr lang="en-US" sz="2960">
                <a:solidFill>
                  <a:srgbClr val="FFFFFF"/>
                </a:solidFill>
                <a:latin typeface="Open Sans"/>
              </a:rPr>
              <a:t>C</a:t>
            </a:r>
            <a:r>
              <a:rPr lang="en-US" sz="2960">
                <a:solidFill>
                  <a:srgbClr val="FFFFFF"/>
                </a:solidFill>
                <a:latin typeface="Open Sans"/>
              </a:rPr>
              <a:t>ategorical Data</a:t>
            </a:r>
          </a:p>
          <a:p>
            <a:pPr marL="639134" indent="-319567" lvl="1">
              <a:lnSpc>
                <a:spcPts val="4144"/>
              </a:lnSpc>
              <a:buFont typeface="Arial"/>
              <a:buChar char="•"/>
            </a:pPr>
            <a:r>
              <a:rPr lang="en-US" sz="2960">
                <a:solidFill>
                  <a:srgbClr val="FFFFFF"/>
                </a:solidFill>
                <a:latin typeface="Open Sans"/>
              </a:rPr>
              <a:t>D</a:t>
            </a:r>
            <a:r>
              <a:rPr lang="en-US" sz="2960">
                <a:solidFill>
                  <a:srgbClr val="FFFFFF"/>
                </a:solidFill>
                <a:latin typeface="Open Sans"/>
              </a:rPr>
              <a:t>ata Skewness</a:t>
            </a:r>
          </a:p>
          <a:p>
            <a:pPr marL="639134" indent="-319567" lvl="1">
              <a:lnSpc>
                <a:spcPts val="4144"/>
              </a:lnSpc>
              <a:buFont typeface="Arial"/>
              <a:buChar char="•"/>
            </a:pPr>
            <a:r>
              <a:rPr lang="en-US" sz="2960">
                <a:solidFill>
                  <a:srgbClr val="FFFFFF"/>
                </a:solidFill>
                <a:latin typeface="Open Sans"/>
              </a:rPr>
              <a:t>D</a:t>
            </a:r>
            <a:r>
              <a:rPr lang="en-US" sz="2960">
                <a:solidFill>
                  <a:srgbClr val="FFFFFF"/>
                </a:solidFill>
                <a:latin typeface="Open Sans"/>
              </a:rPr>
              <a:t>imensionality</a:t>
            </a:r>
          </a:p>
          <a:p>
            <a:pPr marL="639134" indent="-319567" lvl="1">
              <a:lnSpc>
                <a:spcPts val="4144"/>
              </a:lnSpc>
              <a:buFont typeface="Arial"/>
              <a:buChar char="•"/>
            </a:pPr>
            <a:r>
              <a:rPr lang="en-US" sz="2960">
                <a:solidFill>
                  <a:srgbClr val="FFFFFF"/>
                </a:solidFill>
                <a:latin typeface="Open Sans"/>
              </a:rPr>
              <a:t>C</a:t>
            </a:r>
            <a:r>
              <a:rPr lang="en-US" sz="2960">
                <a:solidFill>
                  <a:srgbClr val="FFFFFF"/>
                </a:solidFill>
                <a:latin typeface="Open Sans"/>
              </a:rPr>
              <a:t>lass Imbalance</a:t>
            </a:r>
          </a:p>
          <a:p>
            <a:pPr marL="639134" indent="-319567" lvl="1">
              <a:lnSpc>
                <a:spcPts val="4144"/>
              </a:lnSpc>
              <a:buFont typeface="Arial"/>
              <a:buChar char="•"/>
            </a:pPr>
            <a:r>
              <a:rPr lang="en-US" sz="2960">
                <a:solidFill>
                  <a:srgbClr val="FFFFFF"/>
                </a:solidFill>
                <a:latin typeface="Open Sans"/>
              </a:rPr>
              <a:t>D</a:t>
            </a:r>
            <a:r>
              <a:rPr lang="en-US" sz="2960">
                <a:solidFill>
                  <a:srgbClr val="FFFFFF"/>
                </a:solidFill>
                <a:latin typeface="Open Sans"/>
              </a:rPr>
              <a:t>ata Quality</a:t>
            </a:r>
          </a:p>
          <a:p>
            <a:pPr marL="639134" indent="-319567" lvl="1">
              <a:lnSpc>
                <a:spcPts val="4144"/>
              </a:lnSpc>
              <a:buFont typeface="Arial"/>
              <a:buChar char="•"/>
            </a:pPr>
            <a:r>
              <a:rPr lang="en-US" sz="2960">
                <a:solidFill>
                  <a:srgbClr val="FFFFFF"/>
                </a:solidFill>
                <a:latin typeface="Open Sans"/>
              </a:rPr>
              <a:t>N</a:t>
            </a:r>
            <a:r>
              <a:rPr lang="en-US" sz="2960">
                <a:solidFill>
                  <a:srgbClr val="FFFFFF"/>
                </a:solidFill>
                <a:latin typeface="Open Sans"/>
              </a:rPr>
              <a:t>ormalization &amp; Encoding</a:t>
            </a:r>
          </a:p>
          <a:p>
            <a:pPr marL="639134" indent="-319567" lvl="1">
              <a:lnSpc>
                <a:spcPts val="4144"/>
              </a:lnSpc>
              <a:buFont typeface="Arial"/>
              <a:buChar char="•"/>
            </a:pPr>
            <a:r>
              <a:rPr lang="en-US" sz="2960">
                <a:solidFill>
                  <a:srgbClr val="FFFFFF"/>
                </a:solidFill>
                <a:latin typeface="Open Sans"/>
              </a:rPr>
              <a:t>F</a:t>
            </a:r>
            <a:r>
              <a:rPr lang="en-US" sz="2960">
                <a:solidFill>
                  <a:srgbClr val="FFFFFF"/>
                </a:solidFill>
                <a:latin typeface="Open Sans"/>
              </a:rPr>
              <a:t>eature Engineering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TextBox 2" id="2"/>
          <p:cNvSpPr txBox="true"/>
          <p:nvPr/>
        </p:nvSpPr>
        <p:spPr>
          <a:xfrm rot="0">
            <a:off x="1566633" y="4237862"/>
            <a:ext cx="15692667" cy="1333500"/>
          </a:xfrm>
          <a:prstGeom prst="rect">
            <a:avLst/>
          </a:prstGeom>
        </p:spPr>
        <p:txBody>
          <a:bodyPr anchor="t" rtlCol="false" tIns="0" lIns="0" bIns="0" rIns="0">
            <a:spAutoFit/>
          </a:bodyPr>
          <a:lstStyle/>
          <a:p>
            <a:pPr algn="ctr" marL="0" indent="0" lvl="0">
              <a:lnSpc>
                <a:spcPts val="10440"/>
              </a:lnSpc>
              <a:spcBef>
                <a:spcPct val="0"/>
              </a:spcBef>
            </a:pPr>
            <a:r>
              <a:rPr lang="en-US" sz="8700">
                <a:solidFill>
                  <a:srgbClr val="FFFFFF"/>
                </a:solidFill>
                <a:latin typeface="Open Sans Bold"/>
              </a:rPr>
              <a:t>METHODOLOGY</a:t>
            </a:r>
          </a:p>
        </p:txBody>
      </p:sp>
      <p:sp>
        <p:nvSpPr>
          <p:cNvPr name="Freeform 3" id="3"/>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4" id="4"/>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grpSp>
        <p:nvGrpSpPr>
          <p:cNvPr name="Group 5" id="5"/>
          <p:cNvGrpSpPr/>
          <p:nvPr/>
        </p:nvGrpSpPr>
        <p:grpSpPr>
          <a:xfrm rot="-10800000">
            <a:off x="15293021"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16157252" y="-899805"/>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837834"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700462" y="-653734"/>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sp>
        <p:nvSpPr>
          <p:cNvPr name="TextBox 4" id="4"/>
          <p:cNvSpPr txBox="true"/>
          <p:nvPr/>
        </p:nvSpPr>
        <p:spPr>
          <a:xfrm rot="0">
            <a:off x="4432197" y="1220143"/>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MAIN POINTS</a:t>
            </a:r>
          </a:p>
        </p:txBody>
      </p:sp>
      <p:grpSp>
        <p:nvGrpSpPr>
          <p:cNvPr name="Group 5" id="5"/>
          <p:cNvGrpSpPr/>
          <p:nvPr/>
        </p:nvGrpSpPr>
        <p:grpSpPr>
          <a:xfrm rot="-10800000">
            <a:off x="1837834"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700462" y="-653734"/>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5293021"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16157252" y="-899805"/>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3" id="13"/>
          <p:cNvSpPr txBox="true"/>
          <p:nvPr/>
        </p:nvSpPr>
        <p:spPr>
          <a:xfrm rot="0">
            <a:off x="2416407" y="2520315"/>
            <a:ext cx="13455187" cy="5170170"/>
          </a:xfrm>
          <a:prstGeom prst="rect">
            <a:avLst/>
          </a:prstGeom>
        </p:spPr>
        <p:txBody>
          <a:bodyPr anchor="t" rtlCol="false" tIns="0" lIns="0" bIns="0" rIns="0">
            <a:spAutoFit/>
          </a:bodyPr>
          <a:lstStyle/>
          <a:p>
            <a:pPr algn="just">
              <a:lnSpc>
                <a:spcPts val="5880"/>
              </a:lnSpc>
            </a:pPr>
            <a:r>
              <a:rPr lang="en-US" sz="4200">
                <a:solidFill>
                  <a:srgbClr val="FFFFFF"/>
                </a:solidFill>
                <a:latin typeface="Open Sans"/>
              </a:rPr>
              <a:t>The essential steps in this project:</a:t>
            </a:r>
          </a:p>
          <a:p>
            <a:pPr algn="just">
              <a:lnSpc>
                <a:spcPts val="5880"/>
              </a:lnSpc>
            </a:pPr>
          </a:p>
          <a:p>
            <a:pPr algn="just" marL="906780" indent="-453390" lvl="1">
              <a:lnSpc>
                <a:spcPts val="5880"/>
              </a:lnSpc>
              <a:buFont typeface="Arial"/>
              <a:buChar char="•"/>
            </a:pPr>
            <a:r>
              <a:rPr lang="en-US" sz="4200">
                <a:solidFill>
                  <a:srgbClr val="FFFFFF"/>
                </a:solidFill>
                <a:latin typeface="Open Sans"/>
              </a:rPr>
              <a:t>Perform Data Pre-processing.</a:t>
            </a:r>
          </a:p>
          <a:p>
            <a:pPr algn="just" marL="906780" indent="-453390" lvl="1">
              <a:lnSpc>
                <a:spcPts val="5880"/>
              </a:lnSpc>
              <a:buFont typeface="Arial"/>
              <a:buChar char="•"/>
            </a:pPr>
            <a:r>
              <a:rPr lang="en-US" sz="4200">
                <a:solidFill>
                  <a:srgbClr val="FFFFFF"/>
                </a:solidFill>
                <a:latin typeface="Open Sans"/>
              </a:rPr>
              <a:t>Conduct appropriate Hypothesis tests with validation experiments.</a:t>
            </a:r>
          </a:p>
          <a:p>
            <a:pPr algn="just" marL="906780" indent="-453390" lvl="1">
              <a:lnSpc>
                <a:spcPts val="5880"/>
              </a:lnSpc>
              <a:buFont typeface="Arial"/>
              <a:buChar char="•"/>
            </a:pPr>
            <a:r>
              <a:rPr lang="en-US" sz="4200">
                <a:solidFill>
                  <a:srgbClr val="FFFFFF"/>
                </a:solidFill>
                <a:latin typeface="Open Sans"/>
              </a:rPr>
              <a:t>Analyze the importance of certain attributes.</a:t>
            </a:r>
          </a:p>
          <a:p>
            <a:pPr algn="just" marL="906780" indent="-453390" lvl="1">
              <a:lnSpc>
                <a:spcPts val="5880"/>
              </a:lnSpc>
              <a:spcBef>
                <a:spcPct val="0"/>
              </a:spcBef>
              <a:buFont typeface="Arial"/>
              <a:buChar char="•"/>
            </a:pPr>
            <a:r>
              <a:rPr lang="en-US" sz="4200">
                <a:solidFill>
                  <a:srgbClr val="FFFFFF"/>
                </a:solidFill>
                <a:latin typeface="Open Sans"/>
              </a:rPr>
              <a:t>Apply a machine learning classifier model.</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3EADA7"/>
        </a:solidFill>
      </p:bgPr>
    </p:bg>
    <p:spTree>
      <p:nvGrpSpPr>
        <p:cNvPr id="1" name=""/>
        <p:cNvGrpSpPr/>
        <p:nvPr/>
      </p:nvGrpSpPr>
      <p:grpSpPr>
        <a:xfrm>
          <a:off x="0" y="0"/>
          <a:ext cx="0" cy="0"/>
          <a:chOff x="0" y="0"/>
          <a:chExt cx="0" cy="0"/>
        </a:xfrm>
      </p:grpSpPr>
      <p:sp>
        <p:nvSpPr>
          <p:cNvPr name="Freeform 2" id="2"/>
          <p:cNvSpPr/>
          <p:nvPr/>
        </p:nvSpPr>
        <p:spPr>
          <a:xfrm flipH="false" flipV="false" rot="0">
            <a:off x="723141" y="6824283"/>
            <a:ext cx="4589446" cy="3034254"/>
          </a:xfrm>
          <a:custGeom>
            <a:avLst/>
            <a:gdLst/>
            <a:ahLst/>
            <a:cxnLst/>
            <a:rect r="r" b="b" t="t" l="l"/>
            <a:pathLst>
              <a:path h="3034254" w="4589446">
                <a:moveTo>
                  <a:pt x="0" y="0"/>
                </a:moveTo>
                <a:lnTo>
                  <a:pt x="4589446" y="0"/>
                </a:lnTo>
                <a:lnTo>
                  <a:pt x="4589446" y="3034254"/>
                </a:lnTo>
                <a:lnTo>
                  <a:pt x="0" y="3034254"/>
                </a:lnTo>
                <a:lnTo>
                  <a:pt x="0" y="0"/>
                </a:lnTo>
                <a:close/>
              </a:path>
            </a:pathLst>
          </a:custGeom>
          <a:blipFill>
            <a:blip r:embed="rId2"/>
            <a:stretch>
              <a:fillRect l="0" t="0" r="0" b="0"/>
            </a:stretch>
          </a:blipFill>
        </p:spPr>
      </p:sp>
      <p:sp>
        <p:nvSpPr>
          <p:cNvPr name="Freeform 3" id="3"/>
          <p:cNvSpPr/>
          <p:nvPr/>
        </p:nvSpPr>
        <p:spPr>
          <a:xfrm flipH="false" flipV="false" rot="0">
            <a:off x="14080441" y="7280206"/>
            <a:ext cx="4207559" cy="3006794"/>
          </a:xfrm>
          <a:custGeom>
            <a:avLst/>
            <a:gdLst/>
            <a:ahLst/>
            <a:cxnLst/>
            <a:rect r="r" b="b" t="t" l="l"/>
            <a:pathLst>
              <a:path h="3006794" w="4207559">
                <a:moveTo>
                  <a:pt x="0" y="0"/>
                </a:moveTo>
                <a:lnTo>
                  <a:pt x="4207559" y="0"/>
                </a:lnTo>
                <a:lnTo>
                  <a:pt x="4207559" y="3006794"/>
                </a:lnTo>
                <a:lnTo>
                  <a:pt x="0" y="3006794"/>
                </a:lnTo>
                <a:lnTo>
                  <a:pt x="0" y="0"/>
                </a:lnTo>
                <a:close/>
              </a:path>
            </a:pathLst>
          </a:custGeom>
          <a:blipFill>
            <a:blip r:embed="rId3"/>
            <a:stretch>
              <a:fillRect l="0" t="0" r="0" b="0"/>
            </a:stretch>
          </a:blipFill>
        </p:spPr>
      </p:sp>
      <p:sp>
        <p:nvSpPr>
          <p:cNvPr name="TextBox 4" id="4"/>
          <p:cNvSpPr txBox="true"/>
          <p:nvPr/>
        </p:nvSpPr>
        <p:spPr>
          <a:xfrm rot="0">
            <a:off x="4432197" y="1220143"/>
            <a:ext cx="9423606" cy="844550"/>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Montserrat Ultra-Bold"/>
              </a:rPr>
              <a:t>PREPROCESSING STEPS</a:t>
            </a:r>
          </a:p>
        </p:txBody>
      </p:sp>
      <p:grpSp>
        <p:nvGrpSpPr>
          <p:cNvPr name="Group 5" id="5"/>
          <p:cNvGrpSpPr/>
          <p:nvPr/>
        </p:nvGrpSpPr>
        <p:grpSpPr>
          <a:xfrm rot="-10800000">
            <a:off x="1837834" y="1385527"/>
            <a:ext cx="1153016" cy="115301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7" id="7"/>
          <p:cNvGrpSpPr/>
          <p:nvPr/>
        </p:nvGrpSpPr>
        <p:grpSpPr>
          <a:xfrm rot="-10800000">
            <a:off x="-700462" y="-653734"/>
            <a:ext cx="2615770" cy="261577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9" id="9"/>
          <p:cNvGrpSpPr/>
          <p:nvPr/>
        </p:nvGrpSpPr>
        <p:grpSpPr>
          <a:xfrm rot="-10800000">
            <a:off x="15293021" y="1385527"/>
            <a:ext cx="1153016" cy="1153016"/>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grpSp>
        <p:nvGrpSpPr>
          <p:cNvPr name="Group 11" id="11"/>
          <p:cNvGrpSpPr/>
          <p:nvPr/>
        </p:nvGrpSpPr>
        <p:grpSpPr>
          <a:xfrm rot="-10800000">
            <a:off x="16157252" y="-899805"/>
            <a:ext cx="2615770" cy="2615770"/>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6667"/>
              </a:srgbClr>
            </a:solidFill>
          </p:spPr>
        </p:sp>
      </p:grpSp>
      <p:sp>
        <p:nvSpPr>
          <p:cNvPr name="TextBox 13" id="13"/>
          <p:cNvSpPr txBox="true"/>
          <p:nvPr/>
        </p:nvSpPr>
        <p:spPr>
          <a:xfrm rot="0">
            <a:off x="6218120" y="3004152"/>
            <a:ext cx="5851760" cy="7710172"/>
          </a:xfrm>
          <a:prstGeom prst="rect">
            <a:avLst/>
          </a:prstGeom>
        </p:spPr>
        <p:txBody>
          <a:bodyPr anchor="t" rtlCol="false" tIns="0" lIns="0" bIns="0" rIns="0">
            <a:spAutoFit/>
          </a:bodyPr>
          <a:lstStyle/>
          <a:p>
            <a:pPr algn="ctr">
              <a:lnSpc>
                <a:spcPts val="5599"/>
              </a:lnSpc>
            </a:pPr>
            <a:r>
              <a:rPr lang="en-US" sz="3999">
                <a:solidFill>
                  <a:srgbClr val="000000"/>
                </a:solidFill>
                <a:latin typeface="Open Sans"/>
              </a:rPr>
              <a:t>Data Pre-processing includes:</a:t>
            </a:r>
          </a:p>
          <a:p>
            <a:pPr algn="ctr">
              <a:lnSpc>
                <a:spcPts val="5599"/>
              </a:lnSpc>
            </a:pPr>
            <a:r>
              <a:rPr lang="en-US" sz="3999">
                <a:solidFill>
                  <a:srgbClr val="000000"/>
                </a:solidFill>
                <a:latin typeface="Open Sans"/>
              </a:rPr>
              <a:t>a. Addition of appropriate column names to the data</a:t>
            </a:r>
          </a:p>
          <a:p>
            <a:pPr algn="ctr">
              <a:lnSpc>
                <a:spcPts val="5599"/>
              </a:lnSpc>
            </a:pPr>
            <a:r>
              <a:rPr lang="en-US" sz="3999">
                <a:solidFill>
                  <a:srgbClr val="000000"/>
                </a:solidFill>
                <a:latin typeface="Open Sans"/>
              </a:rPr>
              <a:t>b</a:t>
            </a:r>
            <a:r>
              <a:rPr lang="en-US" sz="3999">
                <a:solidFill>
                  <a:srgbClr val="000000"/>
                </a:solidFill>
                <a:latin typeface="Open Sans"/>
              </a:rPr>
              <a:t>. Data Cleaning (removal of null, nan values etc) </a:t>
            </a:r>
          </a:p>
          <a:p>
            <a:pPr algn="ctr">
              <a:lnSpc>
                <a:spcPts val="5599"/>
              </a:lnSpc>
            </a:pPr>
            <a:r>
              <a:rPr lang="en-US" sz="3999">
                <a:solidFill>
                  <a:srgbClr val="000000"/>
                </a:solidFill>
                <a:latin typeface="Open Sans"/>
              </a:rPr>
              <a:t>      c. Handling Outliers</a:t>
            </a:r>
          </a:p>
          <a:p>
            <a:pPr algn="ctr">
              <a:lnSpc>
                <a:spcPts val="5599"/>
              </a:lnSpc>
            </a:pPr>
          </a:p>
          <a:p>
            <a:pPr algn="ctr">
              <a:lnSpc>
                <a:spcPts val="5459"/>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DAF1LKdWgjI</dc:identifier>
  <dcterms:modified xsi:type="dcterms:W3CDTF">2011-08-01T06:04:30Z</dcterms:modified>
  <cp:revision>1</cp:revision>
  <dc:title>Copy of DSc_Project_ForestType</dc:title>
</cp:coreProperties>
</file>

<file path=docProps/thumbnail.jpeg>
</file>